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s/slide33.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3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28.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258" r:id="rId4"/>
    <p:sldId id="259" r:id="rId5"/>
    <p:sldId id="410" r:id="rId6"/>
    <p:sldId id="411" r:id="rId7"/>
    <p:sldId id="412" r:id="rId8"/>
    <p:sldId id="415" r:id="rId9"/>
    <p:sldId id="330" r:id="rId10"/>
    <p:sldId id="260" r:id="rId11"/>
    <p:sldId id="263" r:id="rId12"/>
    <p:sldId id="261" r:id="rId13"/>
    <p:sldId id="413" r:id="rId14"/>
    <p:sldId id="414" r:id="rId15"/>
    <p:sldId id="337" r:id="rId16"/>
    <p:sldId id="416" r:id="rId17"/>
    <p:sldId id="417" r:id="rId18"/>
    <p:sldId id="418" r:id="rId19"/>
    <p:sldId id="336" r:id="rId20"/>
    <p:sldId id="419" r:id="rId21"/>
    <p:sldId id="420" r:id="rId22"/>
    <p:sldId id="421" r:id="rId23"/>
    <p:sldId id="423" r:id="rId24"/>
    <p:sldId id="424" r:id="rId25"/>
    <p:sldId id="425" r:id="rId26"/>
    <p:sldId id="427" r:id="rId27"/>
    <p:sldId id="428" r:id="rId28"/>
    <p:sldId id="429" r:id="rId29"/>
    <p:sldId id="489" r:id="rId30"/>
    <p:sldId id="490" r:id="rId31"/>
    <p:sldId id="491" r:id="rId32"/>
    <p:sldId id="430" r:id="rId33"/>
    <p:sldId id="422" r:id="rId34"/>
    <p:sldId id="432" r:id="rId35"/>
    <p:sldId id="433" r:id="rId36"/>
    <p:sldId id="434" r:id="rId37"/>
    <p:sldId id="436" r:id="rId38"/>
    <p:sldId id="438" r:id="rId39"/>
    <p:sldId id="437" r:id="rId40"/>
    <p:sldId id="440" r:id="rId41"/>
    <p:sldId id="441" r:id="rId42"/>
    <p:sldId id="442" r:id="rId43"/>
    <p:sldId id="435" r:id="rId44"/>
    <p:sldId id="431" r:id="rId45"/>
    <p:sldId id="443" r:id="rId46"/>
    <p:sldId id="445" r:id="rId47"/>
    <p:sldId id="444" r:id="rId48"/>
    <p:sldId id="446" r:id="rId49"/>
    <p:sldId id="447" r:id="rId50"/>
    <p:sldId id="448" r:id="rId51"/>
    <p:sldId id="449" r:id="rId52"/>
    <p:sldId id="450" r:id="rId53"/>
    <p:sldId id="451" r:id="rId54"/>
    <p:sldId id="452" r:id="rId55"/>
    <p:sldId id="453" r:id="rId56"/>
    <p:sldId id="454" r:id="rId57"/>
    <p:sldId id="455" r:id="rId58"/>
    <p:sldId id="456" r:id="rId59"/>
    <p:sldId id="460" r:id="rId60"/>
    <p:sldId id="457" r:id="rId61"/>
    <p:sldId id="458" r:id="rId62"/>
    <p:sldId id="459" r:id="rId63"/>
    <p:sldId id="461" r:id="rId64"/>
    <p:sldId id="462" r:id="rId65"/>
    <p:sldId id="463" r:id="rId66"/>
    <p:sldId id="484" r:id="rId67"/>
    <p:sldId id="485" r:id="rId68"/>
    <p:sldId id="486" r:id="rId69"/>
    <p:sldId id="487" r:id="rId70"/>
    <p:sldId id="488" r:id="rId71"/>
    <p:sldId id="464" r:id="rId72"/>
    <p:sldId id="465" r:id="rId73"/>
    <p:sldId id="466" r:id="rId74"/>
    <p:sldId id="467" r:id="rId75"/>
    <p:sldId id="468" r:id="rId76"/>
    <p:sldId id="469" r:id="rId77"/>
    <p:sldId id="470" r:id="rId78"/>
    <p:sldId id="471" r:id="rId79"/>
    <p:sldId id="472" r:id="rId80"/>
    <p:sldId id="473" r:id="rId81"/>
    <p:sldId id="475" r:id="rId82"/>
    <p:sldId id="476" r:id="rId83"/>
    <p:sldId id="477" r:id="rId84"/>
    <p:sldId id="478" r:id="rId85"/>
    <p:sldId id="479" r:id="rId86"/>
    <p:sldId id="480" r:id="rId87"/>
    <p:sldId id="482" r:id="rId88"/>
    <p:sldId id="483" r:id="rId89"/>
    <p:sldId id="329" r:id="rId90"/>
  </p:sldIdLst>
  <p:sldSz cx="12192000" cy="6858000"/>
  <p:notesSz cx="12192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56"/>
    <p:restoredTop sz="56601"/>
  </p:normalViewPr>
  <p:slideViewPr>
    <p:cSldViewPr>
      <p:cViewPr varScale="1">
        <p:scale>
          <a:sx n="57" d="100"/>
          <a:sy n="57" d="100"/>
        </p:scale>
        <p:origin x="2192" y="168"/>
      </p:cViewPr>
      <p:guideLst>
        <p:guide orient="horz" pos="2880"/>
        <p:guide pos="2160"/>
      </p:guideLst>
    </p:cSldViewPr>
  </p:slideViewPr>
  <p:outlineViewPr>
    <p:cViewPr>
      <p:scale>
        <a:sx n="33" d="100"/>
        <a:sy n="33" d="100"/>
      </p:scale>
      <p:origin x="0" y="0"/>
    </p:cViewPr>
  </p:outlineViewPr>
  <p:notesTextViewPr>
    <p:cViewPr>
      <p:scale>
        <a:sx n="20" d="100"/>
        <a:sy n="20" d="100"/>
      </p:scale>
      <p:origin x="0" y="0"/>
    </p:cViewPr>
  </p:notesTextViewPr>
  <p:notesViewPr>
    <p:cSldViewPr>
      <p:cViewPr varScale="1">
        <p:scale>
          <a:sx n="115" d="100"/>
          <a:sy n="115" d="100"/>
        </p:scale>
        <p:origin x="139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9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 Id="rId98"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4603FCB5-88B7-B040-8A04-CAC923F12677}" type="datetimeFigureOut">
              <a:rPr lang="fr-FR" smtClean="0"/>
              <a:t>21/06/2019</a:t>
            </a:fld>
            <a:endParaRPr lang="fr-FR"/>
          </a:p>
        </p:txBody>
      </p:sp>
      <p:sp>
        <p:nvSpPr>
          <p:cNvPr id="4" name="Espace réservé de l’image des diapositives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7D80335-E76F-A34F-B482-9D552BD07686}" type="slidenum">
              <a:rPr lang="fr-FR" smtClean="0"/>
              <a:t>‹#›</a:t>
            </a:fld>
            <a:endParaRPr lang="fr-FR"/>
          </a:p>
        </p:txBody>
      </p:sp>
    </p:spTree>
    <p:extLst>
      <p:ext uri="{BB962C8B-B14F-4D97-AF65-F5344CB8AC3E}">
        <p14:creationId xmlns:p14="http://schemas.microsoft.com/office/powerpoint/2010/main" val="115600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1</a:t>
            </a:fld>
            <a:endParaRPr lang="fr-FR"/>
          </a:p>
        </p:txBody>
      </p:sp>
    </p:spTree>
    <p:extLst>
      <p:ext uri="{BB962C8B-B14F-4D97-AF65-F5344CB8AC3E}">
        <p14:creationId xmlns:p14="http://schemas.microsoft.com/office/powerpoint/2010/main" val="52612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6000" dirty="0" smtClean="0"/>
              <a:t>TP Noté</a:t>
            </a:r>
          </a:p>
          <a:p>
            <a:endParaRPr lang="fr-FR" sz="6000" dirty="0" smtClean="0"/>
          </a:p>
          <a:p>
            <a:r>
              <a:rPr lang="fr-FR" sz="6000" dirty="0" smtClean="0"/>
              <a:t>Exemple </a:t>
            </a:r>
            <a:r>
              <a:rPr lang="fr-FR" sz="6000" dirty="0" err="1" smtClean="0"/>
              <a:t>Bibliotheque</a:t>
            </a:r>
            <a:endParaRPr lang="fr-FR" sz="6000" dirty="0" smtClean="0"/>
          </a:p>
          <a:p>
            <a:endParaRPr lang="fr-FR" sz="6000" dirty="0" smtClean="0"/>
          </a:p>
          <a:p>
            <a:r>
              <a:rPr lang="fr-FR" sz="6000" dirty="0" smtClean="0"/>
              <a:t>Besoins : </a:t>
            </a:r>
          </a:p>
          <a:p>
            <a:r>
              <a:rPr lang="fr-FR" sz="7200" dirty="0" smtClean="0"/>
              <a:t>		1 - </a:t>
            </a:r>
            <a:r>
              <a:rPr lang="fr-FR" sz="7200" dirty="0" smtClean="0"/>
              <a:t>Je</a:t>
            </a:r>
            <a:r>
              <a:rPr lang="fr-FR" sz="7200" baseline="0" dirty="0" smtClean="0"/>
              <a:t> </a:t>
            </a:r>
            <a:r>
              <a:rPr lang="fr-FR" sz="7200" baseline="0" dirty="0" smtClean="0"/>
              <a:t>veux que mes client aient accès à leurs résultats médicaux (Site Web)  -  </a:t>
            </a:r>
            <a:r>
              <a:rPr lang="fr-FR" sz="7200" baseline="0" dirty="0" err="1" smtClean="0"/>
              <a:t>Acces</a:t>
            </a:r>
            <a:r>
              <a:rPr lang="fr-FR" sz="7200" baseline="0" dirty="0" smtClean="0"/>
              <a:t> </a:t>
            </a:r>
            <a:r>
              <a:rPr lang="fr-FR" sz="7200" baseline="0" dirty="0" err="1" smtClean="0"/>
              <a:t>secu</a:t>
            </a:r>
            <a:r>
              <a:rPr lang="fr-FR" sz="7200" baseline="0" dirty="0" smtClean="0"/>
              <a:t>, consultation, historique, téléchargement, login, </a:t>
            </a:r>
            <a:r>
              <a:rPr lang="fr-FR" sz="7200" baseline="0" dirty="0" err="1" smtClean="0"/>
              <a:t>upload</a:t>
            </a:r>
            <a:r>
              <a:rPr lang="mr-IN" sz="7200" baseline="0" dirty="0" smtClean="0"/>
              <a:t>…</a:t>
            </a:r>
            <a:endParaRPr lang="fr-FR" sz="7200" baseline="0" dirty="0" smtClean="0"/>
          </a:p>
          <a:p>
            <a:r>
              <a:rPr lang="fr-FR" sz="7200" baseline="0" dirty="0" smtClean="0"/>
              <a:t>		2 - Je veux que mes serveurs passent les commande sur les téléphones (App Interne) </a:t>
            </a:r>
            <a:r>
              <a:rPr lang="mr-IN" sz="7200" baseline="0" dirty="0" smtClean="0"/>
              <a:t>–</a:t>
            </a:r>
            <a:r>
              <a:rPr lang="fr-FR" sz="7200" baseline="0" dirty="0" smtClean="0"/>
              <a:t> Entrer une commande, transmettre une commande, Imprimer note, modifier commande, supprimer, </a:t>
            </a:r>
            <a:r>
              <a:rPr lang="fr-FR" sz="7200" baseline="0" dirty="0" err="1" smtClean="0"/>
              <a:t>upload</a:t>
            </a:r>
            <a:r>
              <a:rPr lang="fr-FR" sz="7200" baseline="0" dirty="0" smtClean="0"/>
              <a:t> carte, login</a:t>
            </a:r>
            <a:r>
              <a:rPr lang="mr-IN" sz="7200" baseline="0" dirty="0" smtClean="0"/>
              <a:t>…</a:t>
            </a:r>
            <a:endParaRPr lang="fr-FR" sz="7200" baseline="0" dirty="0" smtClean="0"/>
          </a:p>
          <a:p>
            <a:r>
              <a:rPr lang="fr-FR" sz="7200" baseline="0" dirty="0" smtClean="0"/>
              <a:t>		3 - Je veux que les chauffeurs retrouvent leur itinéraire et bon de commande en temps réel (App Interne) - Afficher le trajet, afficher des notifications, afficher le bon de commande, admin des bons, login</a:t>
            </a:r>
            <a:r>
              <a:rPr lang="mr-IN" sz="7200" baseline="0" dirty="0" smtClean="0"/>
              <a:t>…</a:t>
            </a:r>
            <a:endParaRPr lang="fr-FR" sz="7200" baseline="0" dirty="0" smtClean="0"/>
          </a:p>
          <a:p>
            <a:r>
              <a:rPr lang="fr-FR" sz="7200" baseline="0" dirty="0" smtClean="0"/>
              <a:t>		4 - Je veux permettre aux gens de réserver une place en </a:t>
            </a:r>
            <a:r>
              <a:rPr lang="fr-FR" sz="7200" baseline="0" dirty="0" err="1" smtClean="0"/>
              <a:t>creche</a:t>
            </a:r>
            <a:r>
              <a:rPr lang="fr-FR" sz="7200" baseline="0" dirty="0" smtClean="0"/>
              <a:t> (Site </a:t>
            </a:r>
            <a:r>
              <a:rPr lang="fr-FR" sz="7200" baseline="0" dirty="0" err="1" smtClean="0"/>
              <a:t>grd</a:t>
            </a:r>
            <a:r>
              <a:rPr lang="fr-FR" sz="7200" baseline="0" dirty="0" smtClean="0"/>
              <a:t> public) </a:t>
            </a:r>
            <a:r>
              <a:rPr lang="mr-IN" sz="7200" baseline="0" dirty="0" smtClean="0"/>
              <a:t>–</a:t>
            </a:r>
            <a:r>
              <a:rPr lang="fr-FR" sz="7200" baseline="0" dirty="0" smtClean="0"/>
              <a:t> Sélection d’une crèche, réservation, réponse de la crèche, modification, entrée des dispo par la crèche, login, inscription</a:t>
            </a:r>
          </a:p>
          <a:p>
            <a:r>
              <a:rPr lang="fr-FR" sz="7200" baseline="0" dirty="0" smtClean="0"/>
              <a:t>		5 - Je veux commander mon réveil lumière avec cette </a:t>
            </a:r>
            <a:r>
              <a:rPr lang="fr-FR" sz="7200" baseline="0" dirty="0" err="1" smtClean="0"/>
              <a:t>app</a:t>
            </a:r>
            <a:r>
              <a:rPr lang="fr-FR" sz="7200" baseline="0" dirty="0" smtClean="0"/>
              <a:t> (App </a:t>
            </a:r>
            <a:r>
              <a:rPr lang="fr-FR" sz="7200" baseline="0" dirty="0" err="1" smtClean="0"/>
              <a:t>grd</a:t>
            </a:r>
            <a:r>
              <a:rPr lang="fr-FR" sz="7200" baseline="0" dirty="0" smtClean="0"/>
              <a:t> public) </a:t>
            </a:r>
            <a:r>
              <a:rPr lang="mr-IN" sz="7200" baseline="0" dirty="0" smtClean="0"/>
              <a:t>–</a:t>
            </a:r>
            <a:r>
              <a:rPr lang="fr-FR" sz="7200" baseline="0" dirty="0" smtClean="0"/>
              <a:t> Appairage, setting alarme, </a:t>
            </a:r>
            <a:r>
              <a:rPr lang="fr-FR" sz="7200" baseline="0" dirty="0" err="1" smtClean="0"/>
              <a:t>snooze</a:t>
            </a:r>
            <a:r>
              <a:rPr lang="fr-FR" sz="7200" baseline="0" dirty="0" smtClean="0"/>
              <a:t>, choix du son de l’alarme, choix des paramètres de lumière, Arrêt de l’alarme</a:t>
            </a:r>
          </a:p>
          <a:p>
            <a:r>
              <a:rPr lang="fr-FR" sz="7200" baseline="0" dirty="0" smtClean="0"/>
              <a:t>		6 - Je veux afficher les horaires de tram en temps réel sur </a:t>
            </a:r>
            <a:r>
              <a:rPr lang="fr-FR" sz="7200" baseline="0" dirty="0" err="1" smtClean="0"/>
              <a:t>l’app</a:t>
            </a:r>
            <a:r>
              <a:rPr lang="fr-FR" sz="7200" baseline="0" dirty="0" smtClean="0"/>
              <a:t> </a:t>
            </a:r>
            <a:r>
              <a:rPr lang="mr-IN" sz="7200" baseline="0" dirty="0" smtClean="0"/>
              <a:t>–</a:t>
            </a:r>
            <a:r>
              <a:rPr lang="fr-FR" sz="7200" baseline="0" dirty="0" smtClean="0"/>
              <a:t> Recherche d’une ligne, recherche d’un arrêt, affichage d’une ligne, notifications, affichage d’un arrêt, synchronisation avec logiciel</a:t>
            </a:r>
            <a:r>
              <a:rPr lang="mr-IN" sz="7200" baseline="0" dirty="0" smtClean="0"/>
              <a:t>…</a:t>
            </a:r>
            <a:endParaRPr lang="fr-FR" sz="7200" baseline="0" dirty="0" smtClean="0"/>
          </a:p>
          <a:p>
            <a:r>
              <a:rPr lang="fr-FR" sz="7200" baseline="0" dirty="0" smtClean="0"/>
              <a:t>		7 - Je veux permettre aux gens de commander un billet d’avion sur mon site </a:t>
            </a:r>
            <a:r>
              <a:rPr lang="mr-IN" sz="7200" baseline="0" dirty="0" smtClean="0"/>
              <a:t>–</a:t>
            </a:r>
            <a:r>
              <a:rPr lang="fr-FR" sz="7200" baseline="0" dirty="0" smtClean="0"/>
              <a:t> Recherche des destination, sélection passagers, sélection vols, paiement, Sélection des options, sélection du type de vol (AR</a:t>
            </a:r>
            <a:r>
              <a:rPr lang="mr-IN" sz="7200" baseline="0" dirty="0" smtClean="0"/>
              <a:t>…</a:t>
            </a:r>
            <a:r>
              <a:rPr lang="fr-FR" sz="7200" baseline="0" dirty="0" smtClean="0"/>
              <a:t>)</a:t>
            </a:r>
          </a:p>
          <a:p>
            <a:endParaRPr lang="fr-FR" sz="4400" baseline="0" dirty="0" smtClean="0"/>
          </a:p>
          <a:p>
            <a:endParaRPr lang="fr-FR" sz="4400" baseline="0" dirty="0" smtClean="0"/>
          </a:p>
          <a:p>
            <a:endParaRPr lang="fr-FR" sz="4400" dirty="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79</a:t>
            </a:fld>
            <a:endParaRPr lang="fr-FR"/>
          </a:p>
        </p:txBody>
      </p:sp>
    </p:spTree>
    <p:extLst>
      <p:ext uri="{BB962C8B-B14F-4D97-AF65-F5344CB8AC3E}">
        <p14:creationId xmlns:p14="http://schemas.microsoft.com/office/powerpoint/2010/main" val="194593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9600" dirty="0" smtClean="0"/>
              <a:t>Logiciel</a:t>
            </a:r>
            <a:r>
              <a:rPr lang="fr-FR" sz="9600" baseline="0" dirty="0" smtClean="0"/>
              <a:t> gestion des entrées et des projection dans un cinéma </a:t>
            </a:r>
            <a:r>
              <a:rPr lang="mr-IN" sz="9600" baseline="0" dirty="0" smtClean="0"/>
              <a:t>–</a:t>
            </a:r>
            <a:r>
              <a:rPr lang="fr-FR" sz="9600" baseline="0" dirty="0" smtClean="0"/>
              <a:t> On doit supporter la 3D</a:t>
            </a:r>
          </a:p>
          <a:p>
            <a:r>
              <a:rPr lang="fr-FR" sz="9600" baseline="0" dirty="0" smtClean="0"/>
              <a:t>			Paiement entrées // Salle équipées ou non // Séances</a:t>
            </a:r>
          </a:p>
          <a:p>
            <a:endParaRPr lang="fr-FR" sz="9600" baseline="0" dirty="0" smtClean="0"/>
          </a:p>
          <a:p>
            <a:r>
              <a:rPr lang="fr-FR" sz="9600" dirty="0" smtClean="0"/>
              <a:t>Site E-commerce</a:t>
            </a:r>
            <a:r>
              <a:rPr lang="fr-FR" sz="9600" baseline="0" dirty="0" smtClean="0"/>
              <a:t> - Il faut ajouter une section au site avec nos réduction</a:t>
            </a:r>
          </a:p>
          <a:p>
            <a:r>
              <a:rPr lang="fr-FR" sz="9600" baseline="0" dirty="0" smtClean="0"/>
              <a:t>		Listing // Home // Définition Réduction // Limite du nombre //</a:t>
            </a:r>
          </a:p>
          <a:p>
            <a:endParaRPr lang="fr-FR" sz="9600" baseline="0" dirty="0" smtClean="0"/>
          </a:p>
          <a:p>
            <a:r>
              <a:rPr lang="fr-FR" sz="9600" baseline="0" dirty="0" smtClean="0"/>
              <a:t>App de réservation et gestion de mes voyages </a:t>
            </a:r>
            <a:r>
              <a:rPr lang="mr-IN" sz="9600" baseline="0" dirty="0" smtClean="0"/>
              <a:t>–</a:t>
            </a:r>
            <a:r>
              <a:rPr lang="fr-FR" sz="9600" baseline="0" dirty="0" smtClean="0"/>
              <a:t> Ajouter les </a:t>
            </a:r>
            <a:r>
              <a:rPr lang="fr-FR" sz="9600" baseline="0" dirty="0" err="1" smtClean="0"/>
              <a:t>hotels</a:t>
            </a:r>
            <a:endParaRPr lang="fr-FR" sz="9600" baseline="0" dirty="0" smtClean="0"/>
          </a:p>
          <a:p>
            <a:r>
              <a:rPr lang="fr-FR" sz="9600" baseline="0" dirty="0" smtClean="0"/>
              <a:t>		Typologie </a:t>
            </a:r>
            <a:r>
              <a:rPr lang="fr-FR" sz="9600" baseline="0" dirty="0" err="1" smtClean="0"/>
              <a:t>Hotel</a:t>
            </a:r>
            <a:r>
              <a:rPr lang="fr-FR" sz="9600" baseline="0" dirty="0" smtClean="0"/>
              <a:t> VS vol // Réservation aussi ? // Capacité de réserver les </a:t>
            </a:r>
            <a:r>
              <a:rPr lang="fr-FR" sz="9600" baseline="0" dirty="0" err="1" smtClean="0"/>
              <a:t>hotels</a:t>
            </a:r>
            <a:r>
              <a:rPr lang="fr-FR" sz="9600" baseline="0" dirty="0" smtClean="0"/>
              <a:t> ? // Affichage différent ?</a:t>
            </a:r>
            <a:endParaRPr lang="fr-FR" sz="9600" dirty="0" smtClean="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87</a:t>
            </a:fld>
            <a:endParaRPr lang="fr-FR"/>
          </a:p>
        </p:txBody>
      </p:sp>
    </p:spTree>
    <p:extLst>
      <p:ext uri="{BB962C8B-B14F-4D97-AF65-F5344CB8AC3E}">
        <p14:creationId xmlns:p14="http://schemas.microsoft.com/office/powerpoint/2010/main" val="849107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6600" dirty="0" smtClean="0"/>
              <a:t>Logiciel</a:t>
            </a:r>
            <a:r>
              <a:rPr lang="fr-FR" sz="6600" baseline="0" dirty="0" smtClean="0"/>
              <a:t> gestion des entrées et des projection dans un cinéma </a:t>
            </a:r>
            <a:r>
              <a:rPr lang="mr-IN" sz="6600" baseline="0" dirty="0" smtClean="0"/>
              <a:t>–</a:t>
            </a:r>
            <a:r>
              <a:rPr lang="fr-FR" sz="6600" baseline="0" dirty="0" smtClean="0"/>
              <a:t> On doit supporter la 3D</a:t>
            </a:r>
          </a:p>
          <a:p>
            <a:r>
              <a:rPr lang="fr-FR" sz="6600" baseline="0" dirty="0" smtClean="0"/>
              <a:t>			Paiement entrées // Salle équipées ou non // Séances</a:t>
            </a:r>
          </a:p>
          <a:p>
            <a:endParaRPr lang="fr-FR" sz="6600" baseline="0" dirty="0" smtClean="0"/>
          </a:p>
          <a:p>
            <a:r>
              <a:rPr lang="fr-FR" sz="6600" dirty="0" smtClean="0"/>
              <a:t>Site E-commerce</a:t>
            </a:r>
            <a:r>
              <a:rPr lang="fr-FR" sz="6600" baseline="0" dirty="0" smtClean="0"/>
              <a:t> - Il faut ajouter une section au site avec nos réduction</a:t>
            </a:r>
          </a:p>
          <a:p>
            <a:r>
              <a:rPr lang="fr-FR" sz="6600" baseline="0" dirty="0" smtClean="0"/>
              <a:t>		Listing // Home // Définition Réduction // Limite du nombre //</a:t>
            </a:r>
          </a:p>
          <a:p>
            <a:endParaRPr lang="fr-FR" sz="6600" baseline="0" dirty="0" smtClean="0"/>
          </a:p>
          <a:p>
            <a:r>
              <a:rPr lang="fr-FR" sz="6600" baseline="0" dirty="0" smtClean="0"/>
              <a:t>App de réservation et gestion de mes voyages </a:t>
            </a:r>
            <a:r>
              <a:rPr lang="mr-IN" sz="6600" baseline="0" dirty="0" smtClean="0"/>
              <a:t>–</a:t>
            </a:r>
            <a:r>
              <a:rPr lang="fr-FR" sz="6600" baseline="0" dirty="0" smtClean="0"/>
              <a:t> Ajouter les </a:t>
            </a:r>
            <a:r>
              <a:rPr lang="fr-FR" sz="6600" baseline="0" dirty="0" err="1" smtClean="0"/>
              <a:t>hotels</a:t>
            </a:r>
            <a:endParaRPr lang="fr-FR" sz="6600" baseline="0" dirty="0" smtClean="0"/>
          </a:p>
          <a:p>
            <a:r>
              <a:rPr lang="fr-FR" sz="6600" baseline="0" dirty="0" smtClean="0"/>
              <a:t>		Typologie </a:t>
            </a:r>
            <a:r>
              <a:rPr lang="fr-FR" sz="6600" baseline="0" dirty="0" err="1" smtClean="0"/>
              <a:t>Hotel</a:t>
            </a:r>
            <a:r>
              <a:rPr lang="fr-FR" sz="6600" baseline="0" dirty="0" smtClean="0"/>
              <a:t> VS vol // Réservation aussi ? // Capacité de réserver les </a:t>
            </a:r>
            <a:r>
              <a:rPr lang="fr-FR" sz="6600" baseline="0" dirty="0" err="1" smtClean="0"/>
              <a:t>hotels</a:t>
            </a:r>
            <a:r>
              <a:rPr lang="fr-FR" sz="6600" baseline="0" dirty="0" smtClean="0"/>
              <a:t> ? // Affichage différent ?</a:t>
            </a:r>
            <a:endParaRPr lang="fr-FR" sz="6600" dirty="0" smtClean="0"/>
          </a:p>
          <a:p>
            <a:endParaRPr lang="fr-FR" dirty="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88</a:t>
            </a:fld>
            <a:endParaRPr lang="fr-FR"/>
          </a:p>
        </p:txBody>
      </p:sp>
    </p:spTree>
    <p:extLst>
      <p:ext uri="{BB962C8B-B14F-4D97-AF65-F5344CB8AC3E}">
        <p14:creationId xmlns:p14="http://schemas.microsoft.com/office/powerpoint/2010/main" val="132447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2</a:t>
            </a:fld>
            <a:endParaRPr lang="fr-FR"/>
          </a:p>
        </p:txBody>
      </p:sp>
    </p:spTree>
    <p:extLst>
      <p:ext uri="{BB962C8B-B14F-4D97-AF65-F5344CB8AC3E}">
        <p14:creationId xmlns:p14="http://schemas.microsoft.com/office/powerpoint/2010/main" val="135596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6600" b="0" dirty="0" smtClean="0"/>
              <a:t>Dessin de maison avec des toit, porte carrées </a:t>
            </a:r>
            <a:r>
              <a:rPr lang="fr-FR" sz="16600" b="0" dirty="0" err="1" smtClean="0"/>
              <a:t>etc</a:t>
            </a:r>
            <a:r>
              <a:rPr lang="mr-IN" sz="16600" b="0" dirty="0" smtClean="0"/>
              <a:t>…</a:t>
            </a:r>
            <a:endParaRPr lang="fr-FR" sz="16600" b="0" dirty="0" smtClean="0"/>
          </a:p>
          <a:p>
            <a:r>
              <a:rPr lang="fr-FR" sz="16600" b="0" dirty="0" smtClean="0"/>
              <a:t>On remarque une cohérence,</a:t>
            </a:r>
            <a:r>
              <a:rPr lang="fr-FR" sz="16600" b="0" baseline="0" dirty="0" smtClean="0"/>
              <a:t> un référentiel commun</a:t>
            </a:r>
            <a:r>
              <a:rPr lang="mr-IN" sz="16600" b="0" baseline="0" dirty="0" smtClean="0"/>
              <a:t>…</a:t>
            </a:r>
            <a:endParaRPr lang="fr-FR" sz="16600" b="0" baseline="0" dirty="0" smtClean="0"/>
          </a:p>
          <a:p>
            <a:r>
              <a:rPr lang="fr-FR" sz="16600" b="0" baseline="0" dirty="0" smtClean="0"/>
              <a:t>Mais si je suis Pierre Cardin ?</a:t>
            </a:r>
            <a:endParaRPr lang="fr-FR" sz="7200" b="0" dirty="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5</a:t>
            </a:fld>
            <a:endParaRPr lang="fr-FR"/>
          </a:p>
        </p:txBody>
      </p:sp>
    </p:spTree>
    <p:extLst>
      <p:ext uri="{BB962C8B-B14F-4D97-AF65-F5344CB8AC3E}">
        <p14:creationId xmlns:p14="http://schemas.microsoft.com/office/powerpoint/2010/main" val="1717072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9600" dirty="0" smtClean="0"/>
              <a:t>De la même manière il y a plusieurs moyens de comprendre « bras articulé »</a:t>
            </a:r>
            <a:r>
              <a:rPr lang="mr-IN" sz="9600" dirty="0" smtClean="0"/>
              <a:t>…</a:t>
            </a:r>
            <a:endParaRPr lang="fr-FR" sz="9600" dirty="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8</a:t>
            </a:fld>
            <a:endParaRPr lang="fr-FR"/>
          </a:p>
        </p:txBody>
      </p:sp>
    </p:spTree>
    <p:extLst>
      <p:ext uri="{BB962C8B-B14F-4D97-AF65-F5344CB8AC3E}">
        <p14:creationId xmlns:p14="http://schemas.microsoft.com/office/powerpoint/2010/main" val="760645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31</a:t>
            </a:fld>
            <a:endParaRPr lang="fr-FR"/>
          </a:p>
        </p:txBody>
      </p:sp>
    </p:spTree>
    <p:extLst>
      <p:ext uri="{BB962C8B-B14F-4D97-AF65-F5344CB8AC3E}">
        <p14:creationId xmlns:p14="http://schemas.microsoft.com/office/powerpoint/2010/main" val="28875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9600" dirty="0" smtClean="0"/>
              <a:t>De la même manière il y a plusieurs moyens de comprendre « bras articulé »</a:t>
            </a:r>
            <a:r>
              <a:rPr lang="mr-IN" sz="9600" dirty="0" smtClean="0"/>
              <a:t>…</a:t>
            </a:r>
            <a:endParaRPr lang="fr-FR" sz="9600" dirty="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38</a:t>
            </a:fld>
            <a:endParaRPr lang="fr-FR"/>
          </a:p>
        </p:txBody>
      </p:sp>
    </p:spTree>
    <p:extLst>
      <p:ext uri="{BB962C8B-B14F-4D97-AF65-F5344CB8AC3E}">
        <p14:creationId xmlns:p14="http://schemas.microsoft.com/office/powerpoint/2010/main" val="1106696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5400" dirty="0" smtClean="0"/>
              <a:t>TP Noté /5 ?</a:t>
            </a:r>
          </a:p>
          <a:p>
            <a:r>
              <a:rPr lang="fr-FR" sz="5400" dirty="0" smtClean="0"/>
              <a:t>Facile a apprendre : Temps de formation nécessaire /</a:t>
            </a:r>
            <a:r>
              <a:rPr lang="fr-FR" sz="5400" baseline="0" dirty="0" smtClean="0"/>
              <a:t> Temps nécessaire pour être autonome</a:t>
            </a:r>
          </a:p>
          <a:p>
            <a:r>
              <a:rPr lang="fr-FR" sz="5400" baseline="0" dirty="0" smtClean="0"/>
              <a:t>Utilisable par des non </a:t>
            </a:r>
            <a:r>
              <a:rPr lang="fr-FR" sz="5400" baseline="0" dirty="0" err="1" smtClean="0"/>
              <a:t>francais</a:t>
            </a:r>
            <a:r>
              <a:rPr lang="fr-FR" sz="5400" baseline="0" dirty="0" smtClean="0"/>
              <a:t> : </a:t>
            </a:r>
            <a:r>
              <a:rPr lang="fr-FR" sz="5400" baseline="0" dirty="0" err="1" smtClean="0"/>
              <a:t>Picto</a:t>
            </a:r>
            <a:r>
              <a:rPr lang="fr-FR" sz="5400" baseline="0" dirty="0" smtClean="0"/>
              <a:t> au lieu des mots, Traduction de </a:t>
            </a:r>
            <a:r>
              <a:rPr lang="fr-FR" sz="5400" baseline="0" dirty="0" err="1" smtClean="0"/>
              <a:t>l’app</a:t>
            </a:r>
            <a:r>
              <a:rPr lang="fr-FR" sz="5400" baseline="0" dirty="0" smtClean="0"/>
              <a:t> dans X langues, Interface D-&gt;G</a:t>
            </a:r>
          </a:p>
          <a:p>
            <a:r>
              <a:rPr lang="fr-FR" sz="5400" baseline="0" dirty="0" smtClean="0"/>
              <a:t>Rapide : Rapidité d’</a:t>
            </a:r>
            <a:r>
              <a:rPr lang="fr-FR" sz="5400" baseline="0" dirty="0" err="1" smtClean="0"/>
              <a:t>execution</a:t>
            </a:r>
            <a:r>
              <a:rPr lang="fr-FR" sz="5400" baseline="0" dirty="0" smtClean="0"/>
              <a:t> de la tache principale, rapidité de démarrage</a:t>
            </a:r>
            <a:r>
              <a:rPr lang="mr-IN" sz="5400" baseline="0" dirty="0" smtClean="0"/>
              <a:t>…</a:t>
            </a:r>
            <a:endParaRPr lang="fr-FR" sz="5400" baseline="0" dirty="0" smtClean="0"/>
          </a:p>
          <a:p>
            <a:r>
              <a:rPr lang="fr-FR" sz="5400" baseline="0" dirty="0" smtClean="0"/>
              <a:t>Plongée : Froid, Sel, Pression, Eau, Chocs</a:t>
            </a:r>
          </a:p>
          <a:p>
            <a:r>
              <a:rPr lang="fr-FR" sz="5400" baseline="0" dirty="0" smtClean="0"/>
              <a:t>Sécurité : Être cohérent avec les normes définies.</a:t>
            </a:r>
            <a:endParaRPr lang="fr-FR" sz="5400" dirty="0" smtClean="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40</a:t>
            </a:fld>
            <a:endParaRPr lang="fr-FR"/>
          </a:p>
        </p:txBody>
      </p:sp>
    </p:spTree>
    <p:extLst>
      <p:ext uri="{BB962C8B-B14F-4D97-AF65-F5344CB8AC3E}">
        <p14:creationId xmlns:p14="http://schemas.microsoft.com/office/powerpoint/2010/main" val="236281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9600" dirty="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41</a:t>
            </a:fld>
            <a:endParaRPr lang="fr-FR"/>
          </a:p>
        </p:txBody>
      </p:sp>
    </p:spTree>
    <p:extLst>
      <p:ext uri="{BB962C8B-B14F-4D97-AF65-F5344CB8AC3E}">
        <p14:creationId xmlns:p14="http://schemas.microsoft.com/office/powerpoint/2010/main" val="1948064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9600" dirty="0"/>
          </a:p>
        </p:txBody>
      </p:sp>
      <p:sp>
        <p:nvSpPr>
          <p:cNvPr id="4" name="Espace réservé du numéro de diapositive 3"/>
          <p:cNvSpPr>
            <a:spLocks noGrp="1"/>
          </p:cNvSpPr>
          <p:nvPr>
            <p:ph type="sldNum" sz="quarter" idx="10"/>
          </p:nvPr>
        </p:nvSpPr>
        <p:spPr/>
        <p:txBody>
          <a:bodyPr/>
          <a:lstStyle/>
          <a:p>
            <a:fld id="{47D80335-E76F-A34F-B482-9D552BD07686}" type="slidenum">
              <a:rPr lang="fr-FR" smtClean="0"/>
              <a:t>42</a:t>
            </a:fld>
            <a:endParaRPr lang="fr-FR"/>
          </a:p>
        </p:txBody>
      </p:sp>
    </p:spTree>
    <p:extLst>
      <p:ext uri="{BB962C8B-B14F-4D97-AF65-F5344CB8AC3E}">
        <p14:creationId xmlns:p14="http://schemas.microsoft.com/office/powerpoint/2010/main" val="549743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FFC000"/>
                </a:solidFill>
                <a:latin typeface="Calibri"/>
                <a:cs typeface="Calibri"/>
              </a:defRPr>
            </a:lvl1pPr>
          </a:lstStyle>
          <a:p>
            <a:pPr marL="12700">
              <a:lnSpc>
                <a:spcPts val="1435"/>
              </a:lnSpc>
            </a:pPr>
            <a:r>
              <a:rPr spc="-10" dirty="0"/>
              <a:t>www.diginamic.fr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6/21/19</a:t>
            </a:fld>
            <a:endParaRPr lang="en-US"/>
          </a:p>
        </p:txBody>
      </p:sp>
      <p:sp>
        <p:nvSpPr>
          <p:cNvPr id="6" name="Holder 6"/>
          <p:cNvSpPr>
            <a:spLocks noGrp="1"/>
          </p:cNvSpPr>
          <p:nvPr>
            <p:ph type="sldNum" sz="quarter" idx="7"/>
          </p:nvPr>
        </p:nvSpPr>
        <p:spPr/>
        <p:txBody>
          <a:bodyPr lIns="0" tIns="0" rIns="0" bIns="0"/>
          <a:lstStyle>
            <a:lvl1pPr>
              <a:defRPr sz="1200" b="0" i="0">
                <a:solidFill>
                  <a:srgbClr val="FFC000"/>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1F3863"/>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800" b="0" i="0">
                <a:solidFill>
                  <a:srgbClr val="213B54"/>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FFC000"/>
                </a:solidFill>
                <a:latin typeface="Calibri"/>
                <a:cs typeface="Calibri"/>
              </a:defRPr>
            </a:lvl1pPr>
          </a:lstStyle>
          <a:p>
            <a:pPr marL="12700">
              <a:lnSpc>
                <a:spcPts val="1435"/>
              </a:lnSpc>
            </a:pPr>
            <a:r>
              <a:rPr spc="-10" dirty="0"/>
              <a:t>www.diginamic.fr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6/21/19</a:t>
            </a:fld>
            <a:endParaRPr lang="en-US"/>
          </a:p>
        </p:txBody>
      </p:sp>
      <p:sp>
        <p:nvSpPr>
          <p:cNvPr id="6" name="Holder 6"/>
          <p:cNvSpPr>
            <a:spLocks noGrp="1"/>
          </p:cNvSpPr>
          <p:nvPr>
            <p:ph type="sldNum" sz="quarter" idx="7"/>
          </p:nvPr>
        </p:nvSpPr>
        <p:spPr/>
        <p:txBody>
          <a:bodyPr lIns="0" tIns="0" rIns="0" bIns="0"/>
          <a:lstStyle>
            <a:lvl1pPr>
              <a:defRPr sz="1200" b="0" i="0">
                <a:solidFill>
                  <a:srgbClr val="FFC000"/>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1F3863"/>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rgbClr val="FFC000"/>
                </a:solidFill>
                <a:latin typeface="Calibri"/>
                <a:cs typeface="Calibri"/>
              </a:defRPr>
            </a:lvl1pPr>
          </a:lstStyle>
          <a:p>
            <a:pPr marL="12700">
              <a:lnSpc>
                <a:spcPts val="1435"/>
              </a:lnSpc>
            </a:pPr>
            <a:r>
              <a:rPr spc="-10" dirty="0"/>
              <a:t>www.diginamic.fr</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6/21/19</a:t>
            </a:fld>
            <a:endParaRPr lang="en-US"/>
          </a:p>
        </p:txBody>
      </p:sp>
      <p:sp>
        <p:nvSpPr>
          <p:cNvPr id="7" name="Holder 7"/>
          <p:cNvSpPr>
            <a:spLocks noGrp="1"/>
          </p:cNvSpPr>
          <p:nvPr>
            <p:ph type="sldNum" sz="quarter" idx="7"/>
          </p:nvPr>
        </p:nvSpPr>
        <p:spPr/>
        <p:txBody>
          <a:bodyPr lIns="0" tIns="0" rIns="0" bIns="0"/>
          <a:lstStyle>
            <a:lvl1pPr>
              <a:defRPr sz="1200" b="0" i="0">
                <a:solidFill>
                  <a:srgbClr val="FFC000"/>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1F3863"/>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1400" b="0" i="0">
                <a:solidFill>
                  <a:srgbClr val="FFC000"/>
                </a:solidFill>
                <a:latin typeface="Calibri"/>
                <a:cs typeface="Calibri"/>
              </a:defRPr>
            </a:lvl1pPr>
          </a:lstStyle>
          <a:p>
            <a:pPr marL="12700">
              <a:lnSpc>
                <a:spcPts val="1435"/>
              </a:lnSpc>
            </a:pPr>
            <a:r>
              <a:rPr spc="-10" dirty="0"/>
              <a:t>www.diginamic.fr</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6/21/19</a:t>
            </a:fld>
            <a:endParaRPr lang="en-US"/>
          </a:p>
        </p:txBody>
      </p:sp>
      <p:sp>
        <p:nvSpPr>
          <p:cNvPr id="5" name="Holder 5"/>
          <p:cNvSpPr>
            <a:spLocks noGrp="1"/>
          </p:cNvSpPr>
          <p:nvPr>
            <p:ph type="sldNum" sz="quarter" idx="7"/>
          </p:nvPr>
        </p:nvSpPr>
        <p:spPr/>
        <p:txBody>
          <a:bodyPr lIns="0" tIns="0" rIns="0" bIns="0"/>
          <a:lstStyle>
            <a:lvl1pPr>
              <a:defRPr sz="1200" b="0" i="0">
                <a:solidFill>
                  <a:srgbClr val="FFC000"/>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87428" cy="502462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5420867"/>
            <a:ext cx="3061716" cy="1246632"/>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400" b="0" i="0">
                <a:solidFill>
                  <a:srgbClr val="FFC000"/>
                </a:solidFill>
                <a:latin typeface="Calibri"/>
                <a:cs typeface="Calibri"/>
              </a:defRPr>
            </a:lvl1pPr>
          </a:lstStyle>
          <a:p>
            <a:pPr marL="12700">
              <a:lnSpc>
                <a:spcPts val="1435"/>
              </a:lnSpc>
            </a:pPr>
            <a:r>
              <a:rPr spc="-10" dirty="0"/>
              <a:t>www.diginamic.fr</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6/21/19</a:t>
            </a:fld>
            <a:endParaRPr lang="en-US"/>
          </a:p>
        </p:txBody>
      </p:sp>
      <p:sp>
        <p:nvSpPr>
          <p:cNvPr id="4" name="Holder 4"/>
          <p:cNvSpPr>
            <a:spLocks noGrp="1"/>
          </p:cNvSpPr>
          <p:nvPr>
            <p:ph type="sldNum" sz="quarter" idx="7"/>
          </p:nvPr>
        </p:nvSpPr>
        <p:spPr/>
        <p:txBody>
          <a:bodyPr lIns="0" tIns="0" rIns="0" bIns="0"/>
          <a:lstStyle>
            <a:lvl1pPr>
              <a:defRPr sz="1200" b="0" i="0">
                <a:solidFill>
                  <a:srgbClr val="FFC000"/>
                </a:solidFill>
                <a:latin typeface="Calibri"/>
                <a:cs typeface="Calibri"/>
              </a:defRPr>
            </a:lvl1pPr>
          </a:lstStyle>
          <a:p>
            <a:pPr marL="25400">
              <a:lnSpc>
                <a:spcPts val="1240"/>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153911"/>
            <a:ext cx="12192000" cy="704215"/>
          </a:xfrm>
          <a:custGeom>
            <a:avLst/>
            <a:gdLst/>
            <a:ahLst/>
            <a:cxnLst/>
            <a:rect l="l" t="t" r="r" b="b"/>
            <a:pathLst>
              <a:path w="12192000" h="704215">
                <a:moveTo>
                  <a:pt x="12192000" y="704085"/>
                </a:moveTo>
                <a:lnTo>
                  <a:pt x="12192000" y="0"/>
                </a:lnTo>
                <a:lnTo>
                  <a:pt x="0" y="0"/>
                </a:lnTo>
                <a:lnTo>
                  <a:pt x="0" y="704085"/>
                </a:lnTo>
                <a:lnTo>
                  <a:pt x="12192000" y="704085"/>
                </a:lnTo>
                <a:close/>
              </a:path>
            </a:pathLst>
          </a:custGeom>
          <a:solidFill>
            <a:srgbClr val="003550"/>
          </a:solidFill>
        </p:spPr>
        <p:txBody>
          <a:bodyPr wrap="square" lIns="0" tIns="0" rIns="0" bIns="0" rtlCol="0"/>
          <a:lstStyle/>
          <a:p>
            <a:endParaRPr/>
          </a:p>
        </p:txBody>
      </p:sp>
      <p:sp>
        <p:nvSpPr>
          <p:cNvPr id="17" name="bk object 17"/>
          <p:cNvSpPr/>
          <p:nvPr/>
        </p:nvSpPr>
        <p:spPr>
          <a:xfrm>
            <a:off x="94488" y="123444"/>
            <a:ext cx="2427732" cy="713231"/>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324230" y="45161"/>
            <a:ext cx="11543538" cy="635000"/>
          </a:xfrm>
          <a:prstGeom prst="rect">
            <a:avLst/>
          </a:prstGeom>
        </p:spPr>
        <p:txBody>
          <a:bodyPr wrap="square" lIns="0" tIns="0" rIns="0" bIns="0">
            <a:spAutoFit/>
          </a:bodyPr>
          <a:lstStyle>
            <a:lvl1pPr>
              <a:defRPr sz="4000" b="0" i="0">
                <a:solidFill>
                  <a:srgbClr val="1F3863"/>
                </a:solidFill>
                <a:latin typeface="Calibri Light"/>
                <a:cs typeface="Calibri Light"/>
              </a:defRPr>
            </a:lvl1pPr>
          </a:lstStyle>
          <a:p>
            <a:endParaRPr/>
          </a:p>
        </p:txBody>
      </p:sp>
      <p:sp>
        <p:nvSpPr>
          <p:cNvPr id="3" name="Holder 3"/>
          <p:cNvSpPr>
            <a:spLocks noGrp="1"/>
          </p:cNvSpPr>
          <p:nvPr>
            <p:ph type="body" idx="1"/>
          </p:nvPr>
        </p:nvSpPr>
        <p:spPr>
          <a:xfrm>
            <a:off x="916939" y="1465910"/>
            <a:ext cx="9882505" cy="1400175"/>
          </a:xfrm>
          <a:prstGeom prst="rect">
            <a:avLst/>
          </a:prstGeom>
        </p:spPr>
        <p:txBody>
          <a:bodyPr wrap="square" lIns="0" tIns="0" rIns="0" bIns="0">
            <a:spAutoFit/>
          </a:bodyPr>
          <a:lstStyle>
            <a:lvl1pPr>
              <a:defRPr sz="2800" b="0" i="0">
                <a:solidFill>
                  <a:srgbClr val="213B54"/>
                </a:solidFill>
                <a:latin typeface="Calibri"/>
                <a:cs typeface="Calibri"/>
              </a:defRPr>
            </a:lvl1pPr>
          </a:lstStyle>
          <a:p>
            <a:endParaRPr/>
          </a:p>
        </p:txBody>
      </p:sp>
      <p:sp>
        <p:nvSpPr>
          <p:cNvPr id="4" name="Holder 4"/>
          <p:cNvSpPr>
            <a:spLocks noGrp="1"/>
          </p:cNvSpPr>
          <p:nvPr>
            <p:ph type="ftr" sz="quarter" idx="5"/>
          </p:nvPr>
        </p:nvSpPr>
        <p:spPr>
          <a:xfrm>
            <a:off x="5446267" y="6453174"/>
            <a:ext cx="1298575" cy="204470"/>
          </a:xfrm>
          <a:prstGeom prst="rect">
            <a:avLst/>
          </a:prstGeom>
        </p:spPr>
        <p:txBody>
          <a:bodyPr wrap="square" lIns="0" tIns="0" rIns="0" bIns="0">
            <a:spAutoFit/>
          </a:bodyPr>
          <a:lstStyle>
            <a:lvl1pPr>
              <a:defRPr sz="1400" b="0" i="0">
                <a:solidFill>
                  <a:srgbClr val="FFC000"/>
                </a:solidFill>
                <a:latin typeface="Calibri"/>
                <a:cs typeface="Calibri"/>
              </a:defRPr>
            </a:lvl1pPr>
          </a:lstStyle>
          <a:p>
            <a:pPr marL="12700">
              <a:lnSpc>
                <a:spcPts val="1435"/>
              </a:lnSpc>
            </a:pPr>
            <a:r>
              <a:rPr spc="-10" dirty="0"/>
              <a:t>www.diginamic.fr</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6/21/19</a:t>
            </a:fld>
            <a:endParaRPr lang="en-US"/>
          </a:p>
        </p:txBody>
      </p:sp>
      <p:sp>
        <p:nvSpPr>
          <p:cNvPr id="6" name="Holder 6"/>
          <p:cNvSpPr>
            <a:spLocks noGrp="1"/>
          </p:cNvSpPr>
          <p:nvPr>
            <p:ph type="sldNum" sz="quarter" idx="7"/>
          </p:nvPr>
        </p:nvSpPr>
        <p:spPr>
          <a:xfrm>
            <a:off x="11081511" y="6464985"/>
            <a:ext cx="206375" cy="178434"/>
          </a:xfrm>
          <a:prstGeom prst="rect">
            <a:avLst/>
          </a:prstGeom>
        </p:spPr>
        <p:txBody>
          <a:bodyPr wrap="square" lIns="0" tIns="0" rIns="0" bIns="0">
            <a:spAutoFit/>
          </a:bodyPr>
          <a:lstStyle>
            <a:lvl1pPr>
              <a:defRPr sz="1200" b="0" i="0">
                <a:solidFill>
                  <a:srgbClr val="FFC000"/>
                </a:solidFill>
                <a:latin typeface="Calibri"/>
                <a:cs typeface="Calibri"/>
              </a:defRPr>
            </a:lvl1pPr>
          </a:lstStyle>
          <a:p>
            <a:pPr marL="254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iming>
    <p:tnLst>
      <p:par>
        <p:cTn id="1" dur="indefinite" restart="never" nodeType="tmRoot"/>
      </p:par>
    </p:tnLst>
  </p:timing>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diginamic.f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 Id="rId3" Type="http://schemas.openxmlformats.org/officeDocument/2006/relationships/hyperlink" Target="https://www.mindomo.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diginamic.f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 Id="rId3" Type="http://schemas.openxmlformats.org/officeDocument/2006/relationships/image" Target="../media/image1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diginamic.fr/" TargetMode="Externa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diginamic.f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diginamic.f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www.diginamic.f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diginamic.f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 Id="rId3"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diginamic.fr/"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diginamic.fr/"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diginamic.fr/"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www.diginamic.fr/"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hyperlink" Target="mailto:contact@diginamic.fr" TargetMode="External"/><Relationship Id="rId6" Type="http://schemas.openxmlformats.org/officeDocument/2006/relationships/hyperlink" Target="http://www.digitalent-formation.fr/" TargetMode="External"/><Relationship Id="rId1" Type="http://schemas.openxmlformats.org/officeDocument/2006/relationships/slideLayout" Target="../slideLayouts/slideLayout2.xml"/><Relationship Id="rId2" Type="http://schemas.openxmlformats.org/officeDocument/2006/relationships/hyperlink" Target="http://www.diginamic.f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43400" y="5562600"/>
            <a:ext cx="6654673" cy="443070"/>
          </a:xfrm>
          <a:prstGeom prst="rect">
            <a:avLst/>
          </a:prstGeom>
        </p:spPr>
        <p:txBody>
          <a:bodyPr vert="horz" wrap="square" lIns="0" tIns="12065" rIns="0" bIns="0" rtlCol="0">
            <a:spAutoFit/>
          </a:bodyPr>
          <a:lstStyle/>
          <a:p>
            <a:pPr marL="12700">
              <a:lnSpc>
                <a:spcPct val="100000"/>
              </a:lnSpc>
              <a:spcBef>
                <a:spcPts val="95"/>
              </a:spcBef>
            </a:pPr>
            <a:r>
              <a:rPr lang="fr-FR" sz="2800" b="1" spc="-5" dirty="0" smtClean="0">
                <a:solidFill>
                  <a:srgbClr val="213B54"/>
                </a:solidFill>
                <a:latin typeface="Arial"/>
                <a:cs typeface="Arial"/>
              </a:rPr>
              <a:t>INGÉNIERIE DES EXIGENCES</a:t>
            </a:r>
            <a:endParaRPr sz="2800" dirty="0">
              <a:latin typeface="Arial"/>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29800" y="45161"/>
            <a:ext cx="2038857" cy="635000"/>
          </a:xfrm>
          <a:prstGeom prst="rect">
            <a:avLst/>
          </a:prstGeom>
        </p:spPr>
        <p:txBody>
          <a:bodyPr vert="horz" wrap="square" lIns="0" tIns="12065" rIns="0" bIns="0" rtlCol="0">
            <a:spAutoFit/>
          </a:bodyPr>
          <a:lstStyle/>
          <a:p>
            <a:pPr marL="12700">
              <a:lnSpc>
                <a:spcPct val="100000"/>
              </a:lnSpc>
              <a:spcBef>
                <a:spcPts val="95"/>
              </a:spcBef>
            </a:pPr>
            <a:r>
              <a:rPr lang="fr-FR" spc="-20" dirty="0" smtClean="0"/>
              <a:t>Définition</a:t>
            </a:r>
            <a:endParaRPr spc="-40"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a:t>
            </a:fld>
            <a:endParaRPr dirty="0"/>
          </a:p>
        </p:txBody>
      </p:sp>
      <p:sp>
        <p:nvSpPr>
          <p:cNvPr id="3" name="object 3"/>
          <p:cNvSpPr txBox="1"/>
          <p:nvPr/>
        </p:nvSpPr>
        <p:spPr>
          <a:xfrm>
            <a:off x="916939" y="2286000"/>
            <a:ext cx="10589261" cy="1801134"/>
          </a:xfrm>
          <a:prstGeom prst="rect">
            <a:avLst/>
          </a:prstGeom>
        </p:spPr>
        <p:txBody>
          <a:bodyPr vert="horz" wrap="square" lIns="0" tIns="38735" rIns="0" bIns="0" rtlCol="0">
            <a:spAutoFit/>
          </a:bodyPr>
          <a:lstStyle/>
          <a:p>
            <a:pPr marL="12700">
              <a:lnSpc>
                <a:spcPct val="100000"/>
              </a:lnSpc>
              <a:spcBef>
                <a:spcPts val="305"/>
              </a:spcBef>
              <a:tabLst>
                <a:tab pos="241300" algn="l"/>
                <a:tab pos="241935" algn="l"/>
              </a:tabLst>
            </a:pPr>
            <a:r>
              <a:rPr lang="fr-FR" sz="2800" b="1" spc="-5" dirty="0">
                <a:solidFill>
                  <a:srgbClr val="213B54"/>
                </a:solidFill>
                <a:cs typeface="Calibri"/>
              </a:rPr>
              <a:t>Définition de la norme IEEE 729-1983 </a:t>
            </a:r>
            <a:endParaRPr lang="fr-FR" sz="2800" b="1" spc="-5" dirty="0" smtClean="0">
              <a:solidFill>
                <a:srgbClr val="213B54"/>
              </a:solidFill>
              <a:cs typeface="Calibri"/>
            </a:endParaRPr>
          </a:p>
          <a:p>
            <a:pPr marL="469900" indent="-457200">
              <a:lnSpc>
                <a:spcPct val="100000"/>
              </a:lnSpc>
              <a:spcBef>
                <a:spcPts val="305"/>
              </a:spcBef>
              <a:buFont typeface="Arial" charset="0"/>
              <a:buChar char="•"/>
              <a:tabLst>
                <a:tab pos="241300" algn="l"/>
                <a:tab pos="241935" algn="l"/>
              </a:tabLst>
            </a:pPr>
            <a:r>
              <a:rPr lang="fr-FR" sz="2800" b="1" spc="-5" dirty="0" smtClean="0">
                <a:solidFill>
                  <a:srgbClr val="213B54"/>
                </a:solidFill>
                <a:cs typeface="Calibri"/>
              </a:rPr>
              <a:t>Exigence </a:t>
            </a:r>
            <a:r>
              <a:rPr lang="fr-FR" sz="2800" b="1" spc="-5" dirty="0">
                <a:solidFill>
                  <a:srgbClr val="213B54"/>
                </a:solidFill>
                <a:cs typeface="Calibri"/>
              </a:rPr>
              <a:t>: </a:t>
            </a:r>
            <a:r>
              <a:rPr lang="fr-FR" sz="2800" spc="-5" dirty="0">
                <a:solidFill>
                  <a:srgbClr val="FFC000"/>
                </a:solidFill>
                <a:cs typeface="Calibri"/>
              </a:rPr>
              <a:t>Condition ou capacité </a:t>
            </a:r>
            <a:r>
              <a:rPr lang="fr-FR" sz="2800" spc="-5" dirty="0">
                <a:solidFill>
                  <a:srgbClr val="213B54"/>
                </a:solidFill>
                <a:cs typeface="Calibri"/>
              </a:rPr>
              <a:t>que doit présenter un système pour satisfaire un </a:t>
            </a:r>
            <a:r>
              <a:rPr lang="fr-FR" sz="2800" spc="-5" dirty="0">
                <a:solidFill>
                  <a:srgbClr val="FFC000"/>
                </a:solidFill>
                <a:cs typeface="Calibri"/>
              </a:rPr>
              <a:t>contrat, un standard, une spécification ou tout autre document formel </a:t>
            </a:r>
            <a:r>
              <a:rPr lang="fr-FR" sz="2800" spc="-5" dirty="0" smtClean="0">
                <a:solidFill>
                  <a:srgbClr val="FFC000"/>
                </a:solidFill>
                <a:cs typeface="Calibri"/>
              </a:rPr>
              <a:t>imposé</a:t>
            </a:r>
            <a:r>
              <a:rPr lang="fr-FR" sz="2800" spc="-5" dirty="0" smtClean="0">
                <a:solidFill>
                  <a:srgbClr val="213B54"/>
                </a:solidFill>
                <a:cs typeface="Calibri"/>
              </a:rPr>
              <a:t>.</a:t>
            </a:r>
            <a:endParaRPr sz="2400" dirty="0">
              <a:latin typeface="Calibri"/>
              <a:cs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a:t>
            </a:fld>
            <a:endParaRPr dirty="0"/>
          </a:p>
        </p:txBody>
      </p:sp>
      <p:sp>
        <p:nvSpPr>
          <p:cNvPr id="3" name="object 3"/>
          <p:cNvSpPr txBox="1"/>
          <p:nvPr/>
        </p:nvSpPr>
        <p:spPr>
          <a:xfrm>
            <a:off x="925169" y="2514600"/>
            <a:ext cx="10428631" cy="1234825"/>
          </a:xfrm>
          <a:prstGeom prst="rect">
            <a:avLst/>
          </a:prstGeom>
        </p:spPr>
        <p:txBody>
          <a:bodyPr vert="horz" wrap="square" lIns="0" tIns="97155" rIns="0" bIns="0" rtlCol="0">
            <a:spAutoFit/>
          </a:bodyPr>
          <a:lstStyle/>
          <a:p>
            <a:pPr marL="241300" marR="537845" indent="-228600">
              <a:lnSpc>
                <a:spcPct val="80000"/>
              </a:lnSpc>
              <a:spcBef>
                <a:spcPts val="765"/>
              </a:spcBef>
              <a:buFont typeface="Arial"/>
              <a:buChar char="•"/>
              <a:tabLst>
                <a:tab pos="241300" algn="l"/>
              </a:tabLst>
            </a:pPr>
            <a:r>
              <a:rPr lang="fr-FR" sz="2800" b="1" spc="-10" dirty="0" smtClean="0">
                <a:solidFill>
                  <a:srgbClr val="213B54"/>
                </a:solidFill>
                <a:cs typeface="Calibri"/>
              </a:rPr>
              <a:t>Problème</a:t>
            </a:r>
          </a:p>
          <a:p>
            <a:pPr marL="1155700" marR="537845" lvl="2" indent="-228600">
              <a:lnSpc>
                <a:spcPct val="80000"/>
              </a:lnSpc>
              <a:spcBef>
                <a:spcPts val="765"/>
              </a:spcBef>
              <a:buFont typeface="Arial"/>
              <a:buChar char="•"/>
              <a:tabLst>
                <a:tab pos="241300" algn="l"/>
              </a:tabLst>
            </a:pPr>
            <a:r>
              <a:rPr lang="fr-FR" sz="2800" spc="-10" dirty="0" smtClean="0">
                <a:solidFill>
                  <a:srgbClr val="213B54"/>
                </a:solidFill>
                <a:cs typeface="Calibri"/>
              </a:rPr>
              <a:t>Nous avons tendance à mélanger </a:t>
            </a:r>
            <a:r>
              <a:rPr lang="fr-FR" sz="2800" spc="-10" dirty="0" smtClean="0">
                <a:solidFill>
                  <a:schemeClr val="accent2"/>
                </a:solidFill>
                <a:cs typeface="Calibri"/>
              </a:rPr>
              <a:t>Besoins</a:t>
            </a:r>
            <a:r>
              <a:rPr lang="fr-FR" sz="2800" spc="-10" dirty="0" smtClean="0">
                <a:solidFill>
                  <a:srgbClr val="213B54"/>
                </a:solidFill>
                <a:cs typeface="Calibri"/>
              </a:rPr>
              <a:t> (Exigences Métier) et </a:t>
            </a:r>
            <a:r>
              <a:rPr lang="fr-FR" sz="2800" spc="-10" dirty="0" smtClean="0">
                <a:solidFill>
                  <a:schemeClr val="accent2"/>
                </a:solidFill>
                <a:cs typeface="Calibri"/>
              </a:rPr>
              <a:t>Solutions</a:t>
            </a:r>
            <a:r>
              <a:rPr lang="fr-FR" sz="2800" spc="-10" dirty="0" smtClean="0">
                <a:solidFill>
                  <a:srgbClr val="213B54"/>
                </a:solidFill>
                <a:cs typeface="Calibri"/>
              </a:rPr>
              <a:t> (Exigences produit)</a:t>
            </a:r>
            <a:endParaRPr lang="fr-FR" sz="2800" spc="-10" dirty="0">
              <a:solidFill>
                <a:srgbClr val="213B54"/>
              </a:solidFill>
              <a:cs typeface="Calibri"/>
            </a:endParaRPr>
          </a:p>
        </p:txBody>
      </p:sp>
      <p:sp>
        <p:nvSpPr>
          <p:cNvPr id="7" name="object 2"/>
          <p:cNvSpPr txBox="1">
            <a:spLocks noGrp="1"/>
          </p:cNvSpPr>
          <p:nvPr>
            <p:ph type="title"/>
          </p:nvPr>
        </p:nvSpPr>
        <p:spPr>
          <a:xfrm>
            <a:off x="8305801" y="45161"/>
            <a:ext cx="3562730" cy="627736"/>
          </a:xfrm>
          <a:prstGeom prst="rect">
            <a:avLst/>
          </a:prstGeom>
        </p:spPr>
        <p:txBody>
          <a:bodyPr vert="horz" wrap="square" lIns="0" tIns="12065" rIns="0" bIns="0" rtlCol="0">
            <a:spAutoFit/>
          </a:bodyPr>
          <a:lstStyle/>
          <a:p>
            <a:pPr marL="12700">
              <a:spcBef>
                <a:spcPts val="95"/>
              </a:spcBef>
            </a:pPr>
            <a:r>
              <a:rPr lang="fr-FR" spc="-20"/>
              <a:t>Besoin / Exigence</a:t>
            </a:r>
            <a:endParaRPr lang="fr-FR" spc="-4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05799" y="45161"/>
            <a:ext cx="3562731" cy="627736"/>
          </a:xfrm>
          <a:prstGeom prst="rect">
            <a:avLst/>
          </a:prstGeom>
        </p:spPr>
        <p:txBody>
          <a:bodyPr vert="horz" wrap="square" lIns="0" tIns="12065" rIns="0" bIns="0" rtlCol="0">
            <a:spAutoFit/>
          </a:bodyPr>
          <a:lstStyle/>
          <a:p>
            <a:pPr marL="12700">
              <a:lnSpc>
                <a:spcPct val="100000"/>
              </a:lnSpc>
              <a:spcBef>
                <a:spcPts val="95"/>
              </a:spcBef>
            </a:pPr>
            <a:r>
              <a:rPr lang="fr-FR" spc="-20" smtClean="0"/>
              <a:t>Besoin / Exigence</a:t>
            </a:r>
            <a:endParaRPr spc="-40"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12</a:t>
            </a:fld>
            <a:endParaRPr dirty="0"/>
          </a:p>
        </p:txBody>
      </p:sp>
      <p:sp>
        <p:nvSpPr>
          <p:cNvPr id="8" name="Rectangle 7"/>
          <p:cNvSpPr/>
          <p:nvPr/>
        </p:nvSpPr>
        <p:spPr>
          <a:xfrm>
            <a:off x="1055218" y="2727276"/>
            <a:ext cx="3352800" cy="1066800"/>
          </a:xfrm>
          <a:prstGeom prst="rect">
            <a:avLst/>
          </a:prstGeom>
          <a:solidFill>
            <a:srgbClr val="00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BESOINS</a:t>
            </a:r>
            <a:endParaRPr lang="fr-FR" dirty="0"/>
          </a:p>
        </p:txBody>
      </p:sp>
      <p:sp>
        <p:nvSpPr>
          <p:cNvPr id="9" name="Rectangle 8"/>
          <p:cNvSpPr/>
          <p:nvPr/>
        </p:nvSpPr>
        <p:spPr>
          <a:xfrm>
            <a:off x="1055218" y="1136476"/>
            <a:ext cx="3352800" cy="1066800"/>
          </a:xfrm>
          <a:prstGeom prst="rect">
            <a:avLst/>
          </a:prstGeom>
          <a:solidFill>
            <a:srgbClr val="00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mtClean="0"/>
              <a:t>EXIGENCES MÉTIER</a:t>
            </a:r>
            <a:endParaRPr lang="fr-FR" dirty="0"/>
          </a:p>
        </p:txBody>
      </p:sp>
      <p:sp>
        <p:nvSpPr>
          <p:cNvPr id="10" name="Rectangle 9"/>
          <p:cNvSpPr/>
          <p:nvPr/>
        </p:nvSpPr>
        <p:spPr>
          <a:xfrm>
            <a:off x="8523629" y="1132253"/>
            <a:ext cx="2590800" cy="1066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EXIGENCES PRODUITS</a:t>
            </a:r>
          </a:p>
          <a:p>
            <a:pPr algn="ctr"/>
            <a:r>
              <a:rPr lang="fr-FR" dirty="0" smtClean="0"/>
              <a:t>EXIGENCES SOLUTION</a:t>
            </a:r>
            <a:endParaRPr lang="fr-FR" dirty="0"/>
          </a:p>
        </p:txBody>
      </p:sp>
      <p:sp>
        <p:nvSpPr>
          <p:cNvPr id="11" name="Rectangle 10"/>
          <p:cNvSpPr/>
          <p:nvPr/>
        </p:nvSpPr>
        <p:spPr>
          <a:xfrm>
            <a:off x="8523629" y="2727276"/>
            <a:ext cx="2590800" cy="1066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mtClean="0"/>
              <a:t>EXIGENCES SYSTÈME</a:t>
            </a:r>
            <a:endParaRPr lang="fr-FR" dirty="0"/>
          </a:p>
        </p:txBody>
      </p:sp>
      <p:sp>
        <p:nvSpPr>
          <p:cNvPr id="12" name="Rectangle 11"/>
          <p:cNvSpPr/>
          <p:nvPr/>
        </p:nvSpPr>
        <p:spPr>
          <a:xfrm>
            <a:off x="8523629" y="4298376"/>
            <a:ext cx="2590800" cy="1066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mtClean="0"/>
              <a:t>OUTIL</a:t>
            </a:r>
            <a:endParaRPr lang="fr-FR" dirty="0"/>
          </a:p>
        </p:txBody>
      </p:sp>
      <p:sp>
        <p:nvSpPr>
          <p:cNvPr id="13" name="Rectangle 12"/>
          <p:cNvSpPr/>
          <p:nvPr/>
        </p:nvSpPr>
        <p:spPr>
          <a:xfrm>
            <a:off x="1066800" y="5486400"/>
            <a:ext cx="10047629" cy="469215"/>
          </a:xfrm>
          <a:prstGeom prst="rect">
            <a:avLst/>
          </a:prstGeom>
          <a:solidFill>
            <a:srgbClr val="00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EXIGENCES DE PROCESSUS (CONTRAINTES, QUALITÉ, ORGANISATION, RÈGLES DE CODE, INTERFACE</a:t>
            </a:r>
            <a:r>
              <a:rPr lang="mr-IN" dirty="0"/>
              <a:t>…</a:t>
            </a:r>
            <a:r>
              <a:rPr lang="fr-FR" dirty="0"/>
              <a:t>)</a:t>
            </a:r>
          </a:p>
        </p:txBody>
      </p:sp>
      <p:sp>
        <p:nvSpPr>
          <p:cNvPr id="14" name="Rectangle 13"/>
          <p:cNvSpPr/>
          <p:nvPr/>
        </p:nvSpPr>
        <p:spPr>
          <a:xfrm>
            <a:off x="1055218" y="4298376"/>
            <a:ext cx="3352800" cy="1066800"/>
          </a:xfrm>
          <a:prstGeom prst="rect">
            <a:avLst/>
          </a:prstGeom>
          <a:solidFill>
            <a:srgbClr val="00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DEMANDE, BESOIN, PROBLÈMES</a:t>
            </a:r>
          </a:p>
          <a:p>
            <a:pPr algn="ctr"/>
            <a:r>
              <a:rPr lang="fr-FR" dirty="0" smtClean="0"/>
              <a:t>DES UTILISATEURS</a:t>
            </a:r>
            <a:endParaRPr lang="fr-FR" dirty="0"/>
          </a:p>
        </p:txBody>
      </p:sp>
      <p:cxnSp>
        <p:nvCxnSpPr>
          <p:cNvPr id="17" name="Connecteur droit avec flèche 16"/>
          <p:cNvCxnSpPr>
            <a:stCxn id="14" idx="0"/>
            <a:endCxn id="8" idx="2"/>
          </p:cNvCxnSpPr>
          <p:nvPr/>
        </p:nvCxnSpPr>
        <p:spPr>
          <a:xfrm flipV="1">
            <a:off x="2731618" y="3794076"/>
            <a:ext cx="0" cy="5043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8" idx="0"/>
            <a:endCxn id="9" idx="2"/>
          </p:cNvCxnSpPr>
          <p:nvPr/>
        </p:nvCxnSpPr>
        <p:spPr>
          <a:xfrm flipV="1">
            <a:off x="2731618" y="2203276"/>
            <a:ext cx="0" cy="5240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9" idx="3"/>
            <a:endCxn id="10" idx="1"/>
          </p:cNvCxnSpPr>
          <p:nvPr/>
        </p:nvCxnSpPr>
        <p:spPr>
          <a:xfrm flipV="1">
            <a:off x="4408018" y="1665653"/>
            <a:ext cx="4115611" cy="422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a:stCxn id="10" idx="2"/>
            <a:endCxn id="11" idx="0"/>
          </p:cNvCxnSpPr>
          <p:nvPr/>
        </p:nvCxnSpPr>
        <p:spPr>
          <a:xfrm>
            <a:off x="9819029" y="2199053"/>
            <a:ext cx="0" cy="52822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a:stCxn id="11" idx="2"/>
            <a:endCxn id="12" idx="0"/>
          </p:cNvCxnSpPr>
          <p:nvPr/>
        </p:nvCxnSpPr>
        <p:spPr>
          <a:xfrm>
            <a:off x="9819029" y="3794076"/>
            <a:ext cx="0" cy="5043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3124200" y="3868432"/>
            <a:ext cx="2057400" cy="369332"/>
          </a:xfrm>
          <a:prstGeom prst="rect">
            <a:avLst/>
          </a:prstGeom>
          <a:noFill/>
        </p:spPr>
        <p:txBody>
          <a:bodyPr wrap="square" rtlCol="0">
            <a:spAutoFit/>
          </a:bodyPr>
          <a:lstStyle/>
          <a:p>
            <a:r>
              <a:rPr lang="fr-FR" b="1" dirty="0" smtClean="0">
                <a:solidFill>
                  <a:schemeClr val="accent2"/>
                </a:solidFill>
              </a:rPr>
              <a:t>Recueil des besoins</a:t>
            </a:r>
            <a:endParaRPr lang="fr-FR" b="1" dirty="0">
              <a:solidFill>
                <a:schemeClr val="accent2"/>
              </a:solidFill>
            </a:endParaRPr>
          </a:p>
        </p:txBody>
      </p:sp>
      <p:sp>
        <p:nvSpPr>
          <p:cNvPr id="44" name="ZoneTexte 43"/>
          <p:cNvSpPr txBox="1"/>
          <p:nvPr/>
        </p:nvSpPr>
        <p:spPr>
          <a:xfrm>
            <a:off x="3124200" y="2285371"/>
            <a:ext cx="2514600" cy="369332"/>
          </a:xfrm>
          <a:prstGeom prst="rect">
            <a:avLst/>
          </a:prstGeom>
          <a:noFill/>
        </p:spPr>
        <p:txBody>
          <a:bodyPr wrap="square" rtlCol="0">
            <a:spAutoFit/>
          </a:bodyPr>
          <a:lstStyle/>
          <a:p>
            <a:r>
              <a:rPr lang="fr-FR" b="1" dirty="0" smtClean="0">
                <a:solidFill>
                  <a:schemeClr val="accent2"/>
                </a:solidFill>
              </a:rPr>
              <a:t>Analyse</a:t>
            </a:r>
            <a:endParaRPr lang="fr-FR" b="1" dirty="0">
              <a:solidFill>
                <a:schemeClr val="accent2"/>
              </a:solidFill>
            </a:endParaRPr>
          </a:p>
        </p:txBody>
      </p:sp>
      <p:sp>
        <p:nvSpPr>
          <p:cNvPr id="45" name="ZoneTexte 44"/>
          <p:cNvSpPr txBox="1"/>
          <p:nvPr/>
        </p:nvSpPr>
        <p:spPr>
          <a:xfrm>
            <a:off x="5360923" y="1223748"/>
            <a:ext cx="2209800" cy="369332"/>
          </a:xfrm>
          <a:prstGeom prst="rect">
            <a:avLst/>
          </a:prstGeom>
          <a:noFill/>
        </p:spPr>
        <p:txBody>
          <a:bodyPr wrap="square" rtlCol="0">
            <a:spAutoFit/>
          </a:bodyPr>
          <a:lstStyle/>
          <a:p>
            <a:pPr algn="ctr"/>
            <a:r>
              <a:rPr lang="fr-FR" b="1" dirty="0" smtClean="0">
                <a:solidFill>
                  <a:schemeClr val="accent2"/>
                </a:solidFill>
              </a:rPr>
              <a:t>Spécifier</a:t>
            </a:r>
            <a:endParaRPr lang="fr-FR" b="1" dirty="0">
              <a:solidFill>
                <a:schemeClr val="accent2"/>
              </a:solidFill>
            </a:endParaRPr>
          </a:p>
        </p:txBody>
      </p:sp>
      <p:sp>
        <p:nvSpPr>
          <p:cNvPr id="46" name="ZoneTexte 45"/>
          <p:cNvSpPr txBox="1"/>
          <p:nvPr/>
        </p:nvSpPr>
        <p:spPr>
          <a:xfrm>
            <a:off x="7620000" y="2285371"/>
            <a:ext cx="1954277" cy="369332"/>
          </a:xfrm>
          <a:prstGeom prst="rect">
            <a:avLst/>
          </a:prstGeom>
          <a:noFill/>
        </p:spPr>
        <p:txBody>
          <a:bodyPr wrap="square" rtlCol="0">
            <a:spAutoFit/>
          </a:bodyPr>
          <a:lstStyle/>
          <a:p>
            <a:r>
              <a:rPr lang="fr-FR" b="1" smtClean="0">
                <a:solidFill>
                  <a:schemeClr val="accent2"/>
                </a:solidFill>
              </a:rPr>
              <a:t>Analyse technique</a:t>
            </a:r>
            <a:endParaRPr lang="fr-FR" b="1" dirty="0">
              <a:solidFill>
                <a:schemeClr val="accent2"/>
              </a:solidFill>
            </a:endParaRPr>
          </a:p>
        </p:txBody>
      </p:sp>
      <p:sp>
        <p:nvSpPr>
          <p:cNvPr id="47" name="ZoneTexte 46"/>
          <p:cNvSpPr txBox="1"/>
          <p:nvPr/>
        </p:nvSpPr>
        <p:spPr>
          <a:xfrm>
            <a:off x="8229600" y="3868432"/>
            <a:ext cx="1420877" cy="369332"/>
          </a:xfrm>
          <a:prstGeom prst="rect">
            <a:avLst/>
          </a:prstGeom>
          <a:noFill/>
        </p:spPr>
        <p:txBody>
          <a:bodyPr wrap="square" rtlCol="0">
            <a:spAutoFit/>
          </a:bodyPr>
          <a:lstStyle/>
          <a:p>
            <a:r>
              <a:rPr lang="fr-FR" b="1" smtClean="0">
                <a:solidFill>
                  <a:schemeClr val="accent2"/>
                </a:solidFill>
              </a:rPr>
              <a:t>Élaboration</a:t>
            </a:r>
            <a:endParaRPr lang="fr-FR" b="1" dirty="0">
              <a:solidFill>
                <a:schemeClr val="accent2"/>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a:t>
            </a:fld>
            <a:endParaRPr dirty="0"/>
          </a:p>
        </p:txBody>
      </p:sp>
      <p:sp>
        <p:nvSpPr>
          <p:cNvPr id="3" name="object 3"/>
          <p:cNvSpPr txBox="1"/>
          <p:nvPr/>
        </p:nvSpPr>
        <p:spPr>
          <a:xfrm>
            <a:off x="925169" y="1828800"/>
            <a:ext cx="6771031" cy="1579535"/>
          </a:xfrm>
          <a:prstGeom prst="rect">
            <a:avLst/>
          </a:prstGeom>
        </p:spPr>
        <p:txBody>
          <a:bodyPr vert="horz" wrap="square" lIns="0" tIns="97155" rIns="0" bIns="0" rtlCol="0">
            <a:spAutoFit/>
          </a:bodyPr>
          <a:lstStyle/>
          <a:p>
            <a:pPr marL="241300" marR="537845" indent="-228600">
              <a:lnSpc>
                <a:spcPct val="80000"/>
              </a:lnSpc>
              <a:spcBef>
                <a:spcPts val="765"/>
              </a:spcBef>
              <a:buFont typeface="Arial"/>
              <a:buChar char="•"/>
              <a:tabLst>
                <a:tab pos="241300" algn="l"/>
              </a:tabLst>
            </a:pPr>
            <a:r>
              <a:rPr lang="fr-FR" sz="2800" b="1" spc="-10" dirty="0" smtClean="0">
                <a:solidFill>
                  <a:srgbClr val="213B54"/>
                </a:solidFill>
                <a:cs typeface="Calibri"/>
              </a:rPr>
              <a:t>Besoin</a:t>
            </a:r>
          </a:p>
          <a:p>
            <a:pPr marL="1155700" marR="537845" lvl="2" indent="-228600">
              <a:lnSpc>
                <a:spcPct val="80000"/>
              </a:lnSpc>
              <a:spcBef>
                <a:spcPts val="765"/>
              </a:spcBef>
              <a:buFont typeface="Arial"/>
              <a:buChar char="•"/>
              <a:tabLst>
                <a:tab pos="241300" algn="l"/>
              </a:tabLst>
            </a:pPr>
            <a:r>
              <a:rPr lang="fr-FR" sz="2800" spc="-10" dirty="0" smtClean="0">
                <a:solidFill>
                  <a:srgbClr val="213B54"/>
                </a:solidFill>
                <a:cs typeface="Calibri"/>
              </a:rPr>
              <a:t>Expression </a:t>
            </a:r>
            <a:r>
              <a:rPr lang="fr-FR" sz="2800" spc="-10" dirty="0">
                <a:solidFill>
                  <a:srgbClr val="213B54"/>
                </a:solidFill>
                <a:cs typeface="Calibri"/>
              </a:rPr>
              <a:t>par un utilisateur d’un </a:t>
            </a:r>
            <a:r>
              <a:rPr lang="fr-FR" sz="2800" spc="-10" dirty="0">
                <a:solidFill>
                  <a:schemeClr val="accent2"/>
                </a:solidFill>
                <a:cs typeface="Calibri"/>
              </a:rPr>
              <a:t>manque</a:t>
            </a:r>
            <a:r>
              <a:rPr lang="fr-FR" sz="2800" spc="-10" dirty="0">
                <a:solidFill>
                  <a:srgbClr val="213B54"/>
                </a:solidFill>
                <a:cs typeface="Calibri"/>
              </a:rPr>
              <a:t>, d’une </a:t>
            </a:r>
            <a:r>
              <a:rPr lang="fr-FR" sz="2800" spc="-10" dirty="0">
                <a:solidFill>
                  <a:schemeClr val="accent2"/>
                </a:solidFill>
                <a:cs typeface="Calibri"/>
              </a:rPr>
              <a:t>insatisfaction</a:t>
            </a:r>
            <a:r>
              <a:rPr lang="fr-FR" sz="2800" spc="-10" dirty="0">
                <a:solidFill>
                  <a:srgbClr val="213B54"/>
                </a:solidFill>
                <a:cs typeface="Calibri"/>
              </a:rPr>
              <a:t>, d’une </a:t>
            </a:r>
            <a:r>
              <a:rPr lang="fr-FR" sz="2800" spc="-10" dirty="0">
                <a:solidFill>
                  <a:schemeClr val="accent2"/>
                </a:solidFill>
                <a:cs typeface="Calibri"/>
              </a:rPr>
              <a:t>nécessité</a:t>
            </a:r>
            <a:r>
              <a:rPr lang="fr-FR" sz="2800" spc="-10" dirty="0">
                <a:solidFill>
                  <a:srgbClr val="213B54"/>
                </a:solidFill>
                <a:cs typeface="Calibri"/>
              </a:rPr>
              <a:t>, d’un </a:t>
            </a:r>
            <a:r>
              <a:rPr lang="fr-FR" sz="2800" spc="-10" dirty="0">
                <a:solidFill>
                  <a:schemeClr val="accent2"/>
                </a:solidFill>
                <a:cs typeface="Calibri"/>
              </a:rPr>
              <a:t>désir</a:t>
            </a:r>
            <a:r>
              <a:rPr lang="fr-FR" sz="2800" spc="-10" dirty="0">
                <a:solidFill>
                  <a:srgbClr val="213B54"/>
                </a:solidFill>
                <a:cs typeface="Calibri"/>
              </a:rPr>
              <a:t>.</a:t>
            </a:r>
          </a:p>
        </p:txBody>
      </p:sp>
      <p:sp>
        <p:nvSpPr>
          <p:cNvPr id="7" name="object 2"/>
          <p:cNvSpPr txBox="1">
            <a:spLocks noGrp="1"/>
          </p:cNvSpPr>
          <p:nvPr>
            <p:ph type="title"/>
          </p:nvPr>
        </p:nvSpPr>
        <p:spPr>
          <a:xfrm>
            <a:off x="8305801" y="45161"/>
            <a:ext cx="3562730" cy="627736"/>
          </a:xfrm>
          <a:prstGeom prst="rect">
            <a:avLst/>
          </a:prstGeom>
        </p:spPr>
        <p:txBody>
          <a:bodyPr vert="horz" wrap="square" lIns="0" tIns="12065" rIns="0" bIns="0" rtlCol="0">
            <a:spAutoFit/>
          </a:bodyPr>
          <a:lstStyle/>
          <a:p>
            <a:pPr marL="12700">
              <a:spcBef>
                <a:spcPts val="95"/>
              </a:spcBef>
            </a:pPr>
            <a:r>
              <a:rPr lang="fr-FR" spc="-20"/>
              <a:t>Besoin / Exigence</a:t>
            </a:r>
            <a:endParaRPr lang="fr-FR" spc="-40" dirty="0"/>
          </a:p>
        </p:txBody>
      </p:sp>
      <p:sp>
        <p:nvSpPr>
          <p:cNvPr id="6" name="object 3"/>
          <p:cNvSpPr txBox="1"/>
          <p:nvPr/>
        </p:nvSpPr>
        <p:spPr>
          <a:xfrm>
            <a:off x="925169" y="4140987"/>
            <a:ext cx="6771032" cy="1234825"/>
          </a:xfrm>
          <a:prstGeom prst="rect">
            <a:avLst/>
          </a:prstGeom>
        </p:spPr>
        <p:txBody>
          <a:bodyPr vert="horz" wrap="square" lIns="0" tIns="97155" rIns="0" bIns="0" rtlCol="0">
            <a:spAutoFit/>
          </a:bodyPr>
          <a:lstStyle/>
          <a:p>
            <a:pPr marL="241300" marR="537845" indent="-228600">
              <a:lnSpc>
                <a:spcPct val="80000"/>
              </a:lnSpc>
              <a:spcBef>
                <a:spcPts val="765"/>
              </a:spcBef>
              <a:buFont typeface="Arial"/>
              <a:buChar char="•"/>
              <a:tabLst>
                <a:tab pos="241300" algn="l"/>
              </a:tabLst>
            </a:pPr>
            <a:r>
              <a:rPr lang="fr-FR" sz="2800" b="1" spc="-10" dirty="0" smtClean="0">
                <a:solidFill>
                  <a:srgbClr val="213B54"/>
                </a:solidFill>
                <a:cs typeface="Calibri"/>
              </a:rPr>
              <a:t>Exigences</a:t>
            </a:r>
          </a:p>
          <a:p>
            <a:pPr marL="1155700" marR="537845" lvl="2" indent="-228600">
              <a:lnSpc>
                <a:spcPct val="80000"/>
              </a:lnSpc>
              <a:spcBef>
                <a:spcPts val="765"/>
              </a:spcBef>
              <a:buFont typeface="Arial"/>
              <a:buChar char="•"/>
              <a:tabLst>
                <a:tab pos="241300" algn="l"/>
              </a:tabLst>
            </a:pPr>
            <a:r>
              <a:rPr lang="fr-FR" sz="2800" spc="-10" dirty="0" smtClean="0">
                <a:solidFill>
                  <a:schemeClr val="accent2"/>
                </a:solidFill>
                <a:cs typeface="Calibri"/>
              </a:rPr>
              <a:t>Caractéristique</a:t>
            </a:r>
            <a:r>
              <a:rPr lang="fr-FR" sz="2800" spc="-10" dirty="0" smtClean="0">
                <a:solidFill>
                  <a:srgbClr val="213B54"/>
                </a:solidFill>
                <a:cs typeface="Calibri"/>
              </a:rPr>
              <a:t> à laquelle doit répondre la solution</a:t>
            </a:r>
            <a:endParaRPr lang="fr-FR" sz="2800" spc="-10" dirty="0">
              <a:solidFill>
                <a:srgbClr val="213B54"/>
              </a:solidFill>
              <a:cs typeface="Calibri"/>
            </a:endParaRPr>
          </a:p>
        </p:txBody>
      </p:sp>
      <p:sp>
        <p:nvSpPr>
          <p:cNvPr id="8" name="object 3"/>
          <p:cNvSpPr txBox="1"/>
          <p:nvPr/>
        </p:nvSpPr>
        <p:spPr>
          <a:xfrm>
            <a:off x="9306687" y="2366383"/>
            <a:ext cx="2971800" cy="1041952"/>
          </a:xfrm>
          <a:prstGeom prst="rect">
            <a:avLst/>
          </a:prstGeom>
        </p:spPr>
        <p:txBody>
          <a:bodyPr vert="horz" wrap="square" lIns="0" tIns="97155" rIns="0" bIns="0" rtlCol="0">
            <a:spAutoFit/>
          </a:bodyPr>
          <a:lstStyle/>
          <a:p>
            <a:pPr marL="12700" marR="537845">
              <a:lnSpc>
                <a:spcPct val="80000"/>
              </a:lnSpc>
              <a:spcBef>
                <a:spcPts val="765"/>
              </a:spcBef>
              <a:tabLst>
                <a:tab pos="241300" algn="l"/>
              </a:tabLst>
            </a:pPr>
            <a:r>
              <a:rPr lang="fr-FR" sz="2000" i="1" spc="-10" dirty="0" smtClean="0">
                <a:solidFill>
                  <a:srgbClr val="213B54"/>
                </a:solidFill>
                <a:cs typeface="Calibri"/>
              </a:rPr>
              <a:t>« J’ai besoin de</a:t>
            </a:r>
            <a:r>
              <a:rPr lang="mr-IN" sz="2000" i="1" spc="-10" dirty="0" smtClean="0">
                <a:solidFill>
                  <a:srgbClr val="213B54"/>
                </a:solidFill>
                <a:cs typeface="Calibri"/>
              </a:rPr>
              <a:t>…</a:t>
            </a:r>
            <a:r>
              <a:rPr lang="fr-FR" sz="2000" i="1" spc="-10" dirty="0" smtClean="0">
                <a:solidFill>
                  <a:srgbClr val="213B54"/>
                </a:solidFill>
                <a:cs typeface="Calibri"/>
              </a:rPr>
              <a:t> »</a:t>
            </a:r>
          </a:p>
          <a:p>
            <a:pPr marL="12700" marR="537845">
              <a:lnSpc>
                <a:spcPct val="80000"/>
              </a:lnSpc>
              <a:spcBef>
                <a:spcPts val="765"/>
              </a:spcBef>
              <a:tabLst>
                <a:tab pos="241300" algn="l"/>
              </a:tabLst>
            </a:pPr>
            <a:r>
              <a:rPr lang="fr-FR" sz="2000" i="1" spc="-10" dirty="0" smtClean="0">
                <a:solidFill>
                  <a:srgbClr val="213B54"/>
                </a:solidFill>
                <a:cs typeface="Calibri"/>
              </a:rPr>
              <a:t>« Je veux que</a:t>
            </a:r>
            <a:r>
              <a:rPr lang="mr-IN" sz="2000" i="1" spc="-10" dirty="0" smtClean="0">
                <a:solidFill>
                  <a:srgbClr val="213B54"/>
                </a:solidFill>
                <a:cs typeface="Calibri"/>
              </a:rPr>
              <a:t>…</a:t>
            </a:r>
            <a:r>
              <a:rPr lang="fr-FR" sz="2000" i="1" spc="-10" dirty="0" smtClean="0">
                <a:solidFill>
                  <a:srgbClr val="213B54"/>
                </a:solidFill>
                <a:cs typeface="Calibri"/>
              </a:rPr>
              <a:t> »</a:t>
            </a:r>
          </a:p>
          <a:p>
            <a:pPr marL="12700" marR="537845">
              <a:lnSpc>
                <a:spcPct val="80000"/>
              </a:lnSpc>
              <a:spcBef>
                <a:spcPts val="765"/>
              </a:spcBef>
              <a:tabLst>
                <a:tab pos="241300" algn="l"/>
              </a:tabLst>
            </a:pPr>
            <a:r>
              <a:rPr lang="fr-FR" sz="2000" i="1" spc="-10" dirty="0" smtClean="0">
                <a:solidFill>
                  <a:srgbClr val="213B54"/>
                </a:solidFill>
                <a:cs typeface="Calibri"/>
              </a:rPr>
              <a:t>« Il me faut un</a:t>
            </a:r>
            <a:r>
              <a:rPr lang="mr-IN" sz="2000" i="1" spc="-10" dirty="0" smtClean="0">
                <a:solidFill>
                  <a:srgbClr val="213B54"/>
                </a:solidFill>
                <a:cs typeface="Calibri"/>
              </a:rPr>
              <a:t>…</a:t>
            </a:r>
            <a:r>
              <a:rPr lang="fr-FR" sz="2000" i="1" spc="-10" dirty="0" smtClean="0">
                <a:solidFill>
                  <a:srgbClr val="213B54"/>
                </a:solidFill>
                <a:cs typeface="Calibri"/>
              </a:rPr>
              <a:t> »</a:t>
            </a:r>
            <a:endParaRPr lang="fr-FR" sz="2000" i="1" spc="-10" dirty="0">
              <a:solidFill>
                <a:srgbClr val="213B54"/>
              </a:solidFill>
              <a:cs typeface="Calibri"/>
            </a:endParaRPr>
          </a:p>
        </p:txBody>
      </p:sp>
      <p:sp>
        <p:nvSpPr>
          <p:cNvPr id="9" name="object 3"/>
          <p:cNvSpPr txBox="1"/>
          <p:nvPr/>
        </p:nvSpPr>
        <p:spPr>
          <a:xfrm>
            <a:off x="9302420" y="4590091"/>
            <a:ext cx="2971800" cy="693138"/>
          </a:xfrm>
          <a:prstGeom prst="rect">
            <a:avLst/>
          </a:prstGeom>
        </p:spPr>
        <p:txBody>
          <a:bodyPr vert="horz" wrap="square" lIns="0" tIns="97155" rIns="0" bIns="0" rtlCol="0">
            <a:spAutoFit/>
          </a:bodyPr>
          <a:lstStyle/>
          <a:p>
            <a:pPr marL="12700" marR="537845">
              <a:lnSpc>
                <a:spcPct val="80000"/>
              </a:lnSpc>
              <a:spcBef>
                <a:spcPts val="765"/>
              </a:spcBef>
              <a:tabLst>
                <a:tab pos="241300" algn="l"/>
              </a:tabLst>
            </a:pPr>
            <a:r>
              <a:rPr lang="fr-FR" sz="2000" i="1" spc="-10" dirty="0" smtClean="0">
                <a:solidFill>
                  <a:srgbClr val="213B54"/>
                </a:solidFill>
                <a:cs typeface="Calibri"/>
              </a:rPr>
              <a:t>« L’utilisateur peut</a:t>
            </a:r>
            <a:r>
              <a:rPr lang="mr-IN" sz="2000" i="1" spc="-10" dirty="0" smtClean="0">
                <a:solidFill>
                  <a:srgbClr val="213B54"/>
                </a:solidFill>
                <a:cs typeface="Calibri"/>
              </a:rPr>
              <a:t>…</a:t>
            </a:r>
            <a:r>
              <a:rPr lang="fr-FR" sz="2000" i="1" spc="-10" dirty="0" smtClean="0">
                <a:solidFill>
                  <a:srgbClr val="213B54"/>
                </a:solidFill>
                <a:cs typeface="Calibri"/>
              </a:rPr>
              <a:t> »</a:t>
            </a:r>
          </a:p>
          <a:p>
            <a:pPr marL="12700" marR="537845">
              <a:lnSpc>
                <a:spcPct val="80000"/>
              </a:lnSpc>
              <a:spcBef>
                <a:spcPts val="765"/>
              </a:spcBef>
              <a:tabLst>
                <a:tab pos="241300" algn="l"/>
              </a:tabLst>
            </a:pPr>
            <a:r>
              <a:rPr lang="fr-FR" sz="2000" i="1" spc="-10" dirty="0" smtClean="0">
                <a:solidFill>
                  <a:srgbClr val="213B54"/>
                </a:solidFill>
                <a:cs typeface="Calibri"/>
              </a:rPr>
              <a:t>« Le système doit</a:t>
            </a:r>
            <a:r>
              <a:rPr lang="mr-IN" sz="2000" i="1" spc="-10" dirty="0" smtClean="0">
                <a:solidFill>
                  <a:srgbClr val="213B54"/>
                </a:solidFill>
                <a:cs typeface="Calibri"/>
              </a:rPr>
              <a:t>…</a:t>
            </a:r>
            <a:r>
              <a:rPr lang="fr-FR" sz="2000" i="1" spc="-10" dirty="0" smtClean="0">
                <a:solidFill>
                  <a:srgbClr val="213B54"/>
                </a:solidFill>
                <a:cs typeface="Calibri"/>
              </a:rPr>
              <a:t> »</a:t>
            </a:r>
          </a:p>
        </p:txBody>
      </p:sp>
    </p:spTree>
    <p:extLst>
      <p:ext uri="{BB962C8B-B14F-4D97-AF65-F5344CB8AC3E}">
        <p14:creationId xmlns:p14="http://schemas.microsoft.com/office/powerpoint/2010/main" val="1678999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a:t>
            </a:fld>
            <a:endParaRPr dirty="0"/>
          </a:p>
        </p:txBody>
      </p:sp>
      <p:sp>
        <p:nvSpPr>
          <p:cNvPr id="3" name="object 3"/>
          <p:cNvSpPr txBox="1"/>
          <p:nvPr/>
        </p:nvSpPr>
        <p:spPr>
          <a:xfrm>
            <a:off x="925169" y="1828800"/>
            <a:ext cx="10362717" cy="1587742"/>
          </a:xfrm>
          <a:prstGeom prst="rect">
            <a:avLst/>
          </a:prstGeom>
        </p:spPr>
        <p:txBody>
          <a:bodyPr vert="horz" wrap="square" lIns="0" tIns="97155" rIns="0" bIns="0" rtlCol="0">
            <a:spAutoFit/>
          </a:bodyPr>
          <a:lstStyle/>
          <a:p>
            <a:pPr marL="241300" marR="537845" indent="-228600">
              <a:lnSpc>
                <a:spcPct val="80000"/>
              </a:lnSpc>
              <a:spcBef>
                <a:spcPts val="765"/>
              </a:spcBef>
              <a:buFont typeface="Arial"/>
              <a:buChar char="•"/>
              <a:tabLst>
                <a:tab pos="241300" algn="l"/>
              </a:tabLst>
            </a:pPr>
            <a:r>
              <a:rPr lang="fr-FR" sz="2800" b="1" spc="-10" dirty="0" smtClean="0">
                <a:solidFill>
                  <a:srgbClr val="213B54"/>
                </a:solidFill>
                <a:cs typeface="Calibri"/>
              </a:rPr>
              <a:t>Besoin</a:t>
            </a:r>
          </a:p>
          <a:p>
            <a:pPr marL="1155700" marR="537845" lvl="2" indent="-228600">
              <a:lnSpc>
                <a:spcPct val="80000"/>
              </a:lnSpc>
              <a:spcBef>
                <a:spcPts val="765"/>
              </a:spcBef>
              <a:buFont typeface="Arial"/>
              <a:buChar char="•"/>
              <a:tabLst>
                <a:tab pos="241300" algn="l"/>
              </a:tabLst>
            </a:pPr>
            <a:r>
              <a:rPr lang="fr-FR" sz="2800" spc="-10" dirty="0" smtClean="0">
                <a:solidFill>
                  <a:srgbClr val="213B54"/>
                </a:solidFill>
                <a:cs typeface="Calibri"/>
              </a:rPr>
              <a:t>Exprimé dans le mode de communication de son émetteur</a:t>
            </a:r>
            <a:endParaRPr lang="fr-FR" sz="2800" spc="-10" dirty="0">
              <a:solidFill>
                <a:srgbClr val="213B54"/>
              </a:solidFill>
              <a:cs typeface="Calibri"/>
            </a:endParaRPr>
          </a:p>
          <a:p>
            <a:pPr marL="2070100" marR="537845" lvl="4" indent="-228600">
              <a:lnSpc>
                <a:spcPct val="80000"/>
              </a:lnSpc>
              <a:spcBef>
                <a:spcPts val="765"/>
              </a:spcBef>
              <a:buFont typeface="Arial"/>
              <a:buChar char="•"/>
              <a:tabLst>
                <a:tab pos="241300" algn="l"/>
              </a:tabLst>
            </a:pPr>
            <a:r>
              <a:rPr lang="fr-FR" sz="2000" spc="-10" dirty="0" smtClean="0">
                <a:solidFill>
                  <a:srgbClr val="213B54"/>
                </a:solidFill>
                <a:cs typeface="Calibri"/>
              </a:rPr>
              <a:t>Savoir comprendre les différents émetteurs</a:t>
            </a:r>
          </a:p>
          <a:p>
            <a:pPr marL="2070100" marR="537845" lvl="4" indent="-228600">
              <a:lnSpc>
                <a:spcPct val="80000"/>
              </a:lnSpc>
              <a:spcBef>
                <a:spcPts val="765"/>
              </a:spcBef>
              <a:buFont typeface="Arial"/>
              <a:buChar char="•"/>
              <a:tabLst>
                <a:tab pos="241300" algn="l"/>
              </a:tabLst>
            </a:pPr>
            <a:r>
              <a:rPr lang="fr-FR" sz="2000" spc="-10" dirty="0" smtClean="0">
                <a:solidFill>
                  <a:srgbClr val="213B54"/>
                </a:solidFill>
                <a:cs typeface="Calibri"/>
              </a:rPr>
              <a:t>Connaître les implicites de ces émetteurs</a:t>
            </a:r>
          </a:p>
        </p:txBody>
      </p:sp>
      <p:sp>
        <p:nvSpPr>
          <p:cNvPr id="7" name="object 2"/>
          <p:cNvSpPr txBox="1">
            <a:spLocks noGrp="1"/>
          </p:cNvSpPr>
          <p:nvPr>
            <p:ph type="title"/>
          </p:nvPr>
        </p:nvSpPr>
        <p:spPr>
          <a:xfrm>
            <a:off x="8305801" y="45161"/>
            <a:ext cx="3562730" cy="627736"/>
          </a:xfrm>
          <a:prstGeom prst="rect">
            <a:avLst/>
          </a:prstGeom>
        </p:spPr>
        <p:txBody>
          <a:bodyPr vert="horz" wrap="square" lIns="0" tIns="12065" rIns="0" bIns="0" rtlCol="0">
            <a:spAutoFit/>
          </a:bodyPr>
          <a:lstStyle/>
          <a:p>
            <a:pPr marL="12700">
              <a:spcBef>
                <a:spcPts val="95"/>
              </a:spcBef>
            </a:pPr>
            <a:r>
              <a:rPr lang="fr-FR" spc="-20"/>
              <a:t>Besoin / Exigence</a:t>
            </a:r>
            <a:endParaRPr lang="fr-FR" spc="-40" dirty="0"/>
          </a:p>
        </p:txBody>
      </p:sp>
      <p:sp>
        <p:nvSpPr>
          <p:cNvPr id="6" name="object 3"/>
          <p:cNvSpPr txBox="1"/>
          <p:nvPr/>
        </p:nvSpPr>
        <p:spPr>
          <a:xfrm>
            <a:off x="925168" y="4135082"/>
            <a:ext cx="10362717" cy="1587742"/>
          </a:xfrm>
          <a:prstGeom prst="rect">
            <a:avLst/>
          </a:prstGeom>
        </p:spPr>
        <p:txBody>
          <a:bodyPr vert="horz" wrap="square" lIns="0" tIns="97155" rIns="0" bIns="0" rtlCol="0">
            <a:spAutoFit/>
          </a:bodyPr>
          <a:lstStyle/>
          <a:p>
            <a:pPr marL="241300" marR="537845" indent="-228600">
              <a:lnSpc>
                <a:spcPct val="80000"/>
              </a:lnSpc>
              <a:spcBef>
                <a:spcPts val="765"/>
              </a:spcBef>
              <a:buFont typeface="Arial"/>
              <a:buChar char="•"/>
              <a:tabLst>
                <a:tab pos="241300" algn="l"/>
              </a:tabLst>
            </a:pPr>
            <a:r>
              <a:rPr lang="fr-FR" sz="2800" b="1" spc="-10" dirty="0" smtClean="0">
                <a:solidFill>
                  <a:srgbClr val="213B54"/>
                </a:solidFill>
                <a:cs typeface="Calibri"/>
              </a:rPr>
              <a:t>Exigences</a:t>
            </a:r>
          </a:p>
          <a:p>
            <a:pPr marL="1155700" marR="537845" lvl="2" indent="-228600">
              <a:lnSpc>
                <a:spcPct val="80000"/>
              </a:lnSpc>
              <a:spcBef>
                <a:spcPts val="765"/>
              </a:spcBef>
              <a:buFont typeface="Arial"/>
              <a:buChar char="•"/>
              <a:tabLst>
                <a:tab pos="241300" algn="l"/>
              </a:tabLst>
            </a:pPr>
            <a:r>
              <a:rPr lang="fr-FR" sz="2800" spc="-10" dirty="0" smtClean="0">
                <a:solidFill>
                  <a:srgbClr val="213B54"/>
                </a:solidFill>
                <a:cs typeface="Calibri"/>
              </a:rPr>
              <a:t>Décrite en langage naturel</a:t>
            </a:r>
          </a:p>
          <a:p>
            <a:pPr marL="2070100" marR="537845" lvl="4" indent="-228600">
              <a:lnSpc>
                <a:spcPct val="80000"/>
              </a:lnSpc>
              <a:spcBef>
                <a:spcPts val="765"/>
              </a:spcBef>
              <a:buFont typeface="Arial"/>
              <a:buChar char="•"/>
              <a:tabLst>
                <a:tab pos="241300" algn="l"/>
              </a:tabLst>
            </a:pPr>
            <a:r>
              <a:rPr lang="fr-FR" sz="2000" spc="-10" dirty="0" smtClean="0">
                <a:solidFill>
                  <a:srgbClr val="213B54"/>
                </a:solidFill>
                <a:cs typeface="Calibri"/>
              </a:rPr>
              <a:t>Transformation du besoin en liste d’exigences</a:t>
            </a:r>
          </a:p>
          <a:p>
            <a:pPr marL="2070100" marR="537845" lvl="4" indent="-228600">
              <a:lnSpc>
                <a:spcPct val="80000"/>
              </a:lnSpc>
              <a:spcBef>
                <a:spcPts val="765"/>
              </a:spcBef>
              <a:buFont typeface="Arial"/>
              <a:buChar char="•"/>
              <a:tabLst>
                <a:tab pos="241300" algn="l"/>
              </a:tabLst>
            </a:pPr>
            <a:r>
              <a:rPr lang="fr-FR" sz="2000" spc="-10" dirty="0" smtClean="0">
                <a:solidFill>
                  <a:srgbClr val="213B54"/>
                </a:solidFill>
                <a:cs typeface="Calibri"/>
              </a:rPr>
              <a:t>Modélisation des processus, cinématiques, cas d’usage, scénarios</a:t>
            </a:r>
            <a:r>
              <a:rPr lang="mr-IN" sz="2000" spc="-10" dirty="0" smtClean="0">
                <a:solidFill>
                  <a:srgbClr val="213B54"/>
                </a:solidFill>
                <a:cs typeface="Calibri"/>
              </a:rPr>
              <a:t>…</a:t>
            </a:r>
            <a:endParaRPr lang="fr-FR" sz="2000" spc="-10" dirty="0">
              <a:solidFill>
                <a:srgbClr val="213B54"/>
              </a:solidFill>
              <a:cs typeface="Calibri"/>
            </a:endParaRPr>
          </a:p>
        </p:txBody>
      </p:sp>
    </p:spTree>
    <p:extLst>
      <p:ext uri="{BB962C8B-B14F-4D97-AF65-F5344CB8AC3E}">
        <p14:creationId xmlns:p14="http://schemas.microsoft.com/office/powerpoint/2010/main" val="366583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a:t>
            </a:fld>
            <a:endParaRPr dirty="0"/>
          </a:p>
        </p:txBody>
      </p:sp>
      <p:sp>
        <p:nvSpPr>
          <p:cNvPr id="10" name="object 2"/>
          <p:cNvSpPr txBox="1">
            <a:spLocks/>
          </p:cNvSpPr>
          <p:nvPr/>
        </p:nvSpPr>
        <p:spPr>
          <a:xfrm>
            <a:off x="8305801" y="45161"/>
            <a:ext cx="3562730"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spc="-20" dirty="0"/>
              <a:t>Besoin / </a:t>
            </a:r>
            <a:r>
              <a:rPr lang="fr-FR" spc="-20" dirty="0" smtClean="0"/>
              <a:t>Exigence</a:t>
            </a:r>
            <a:endParaRPr lang="fr-FR" kern="0" spc="-40" dirty="0"/>
          </a:p>
        </p:txBody>
      </p:sp>
      <p:sp>
        <p:nvSpPr>
          <p:cNvPr id="12" name="object 3"/>
          <p:cNvSpPr txBox="1"/>
          <p:nvPr/>
        </p:nvSpPr>
        <p:spPr>
          <a:xfrm>
            <a:off x="925169" y="1828800"/>
            <a:ext cx="10362717" cy="3233321"/>
          </a:xfrm>
          <a:prstGeom prst="rect">
            <a:avLst/>
          </a:prstGeom>
        </p:spPr>
        <p:txBody>
          <a:bodyPr vert="horz" wrap="square" lIns="0" tIns="97155" rIns="0" bIns="0" rtlCol="0">
            <a:spAutoFit/>
          </a:bodyPr>
          <a:lstStyle/>
          <a:p>
            <a:pPr marL="241300" marR="537845" indent="-228600">
              <a:lnSpc>
                <a:spcPct val="80000"/>
              </a:lnSpc>
              <a:spcBef>
                <a:spcPts val="765"/>
              </a:spcBef>
              <a:buFont typeface="Arial"/>
              <a:buChar char="•"/>
              <a:tabLst>
                <a:tab pos="241300" algn="l"/>
              </a:tabLst>
            </a:pPr>
            <a:r>
              <a:rPr lang="fr-FR" sz="2800" b="1" spc="-10" dirty="0" smtClean="0">
                <a:solidFill>
                  <a:srgbClr val="213B54"/>
                </a:solidFill>
                <a:cs typeface="Calibri"/>
              </a:rPr>
              <a:t>Besoin ou Exigence ?</a:t>
            </a:r>
          </a:p>
          <a:p>
            <a:pPr marL="2070100" marR="537845" lvl="4" indent="-228600">
              <a:lnSpc>
                <a:spcPct val="80000"/>
              </a:lnSpc>
              <a:spcBef>
                <a:spcPts val="765"/>
              </a:spcBef>
              <a:buFont typeface="Arial"/>
              <a:buChar char="•"/>
              <a:tabLst>
                <a:tab pos="241300" algn="l"/>
              </a:tabLst>
            </a:pPr>
            <a:endParaRPr lang="fr-FR" sz="2000" spc="-10" dirty="0" smtClean="0">
              <a:solidFill>
                <a:srgbClr val="213B54"/>
              </a:solidFill>
              <a:cs typeface="Calibri"/>
            </a:endParaRPr>
          </a:p>
          <a:p>
            <a:pPr marL="2070100" marR="537845" lvl="4" indent="-228600">
              <a:lnSpc>
                <a:spcPct val="80000"/>
              </a:lnSpc>
              <a:spcBef>
                <a:spcPts val="765"/>
              </a:spcBef>
              <a:buFont typeface="Arial"/>
              <a:buChar char="•"/>
              <a:tabLst>
                <a:tab pos="241300" algn="l"/>
              </a:tabLst>
            </a:pPr>
            <a:r>
              <a:rPr lang="fr-FR" sz="2000" spc="-10" dirty="0" smtClean="0">
                <a:solidFill>
                  <a:srgbClr val="213B54"/>
                </a:solidFill>
                <a:cs typeface="Calibri"/>
              </a:rPr>
              <a:t>Le système doit utiliser des mots de passe</a:t>
            </a:r>
          </a:p>
          <a:p>
            <a:pPr marL="2070100" marR="537845" lvl="4" indent="-228600">
              <a:lnSpc>
                <a:spcPct val="80000"/>
              </a:lnSpc>
              <a:spcBef>
                <a:spcPts val="765"/>
              </a:spcBef>
              <a:buFont typeface="Arial"/>
              <a:buChar char="•"/>
              <a:tabLst>
                <a:tab pos="241300" algn="l"/>
              </a:tabLst>
            </a:pPr>
            <a:r>
              <a:rPr lang="fr-FR" sz="2000" spc="-10" dirty="0" smtClean="0">
                <a:solidFill>
                  <a:srgbClr val="213B54"/>
                </a:solidFill>
                <a:cs typeface="Calibri"/>
              </a:rPr>
              <a:t>Mettez une barre de progression</a:t>
            </a:r>
          </a:p>
          <a:p>
            <a:pPr marL="2070100" marR="537845" lvl="4" indent="-228600">
              <a:lnSpc>
                <a:spcPct val="80000"/>
              </a:lnSpc>
              <a:spcBef>
                <a:spcPts val="765"/>
              </a:spcBef>
              <a:buFont typeface="Arial"/>
              <a:buChar char="•"/>
              <a:tabLst>
                <a:tab pos="241300" algn="l"/>
              </a:tabLst>
            </a:pPr>
            <a:r>
              <a:rPr lang="fr-FR" sz="2000" spc="-10" dirty="0" smtClean="0">
                <a:solidFill>
                  <a:srgbClr val="213B54"/>
                </a:solidFill>
                <a:cs typeface="Calibri"/>
              </a:rPr>
              <a:t>Je veux un accueil sympa</a:t>
            </a:r>
          </a:p>
          <a:p>
            <a:pPr marL="2070100" marR="537845" lvl="4" indent="-228600">
              <a:lnSpc>
                <a:spcPct val="80000"/>
              </a:lnSpc>
              <a:spcBef>
                <a:spcPts val="765"/>
              </a:spcBef>
              <a:buFont typeface="Arial"/>
              <a:buChar char="•"/>
              <a:tabLst>
                <a:tab pos="241300" algn="l"/>
              </a:tabLst>
            </a:pPr>
            <a:r>
              <a:rPr lang="fr-FR" sz="2000" spc="-10" dirty="0" smtClean="0">
                <a:solidFill>
                  <a:srgbClr val="213B54"/>
                </a:solidFill>
                <a:cs typeface="Calibri"/>
              </a:rPr>
              <a:t>Le système doit avoir une interface graphique en accord avec la charte</a:t>
            </a:r>
          </a:p>
          <a:p>
            <a:pPr marL="2070100" marR="537845" lvl="4" indent="-228600">
              <a:lnSpc>
                <a:spcPct val="80000"/>
              </a:lnSpc>
              <a:spcBef>
                <a:spcPts val="765"/>
              </a:spcBef>
              <a:buFont typeface="Arial"/>
              <a:buChar char="•"/>
              <a:tabLst>
                <a:tab pos="241300" algn="l"/>
              </a:tabLst>
            </a:pPr>
            <a:r>
              <a:rPr lang="fr-FR" sz="2000" spc="-10" dirty="0" smtClean="0">
                <a:solidFill>
                  <a:srgbClr val="213B54"/>
                </a:solidFill>
                <a:cs typeface="Calibri"/>
              </a:rPr>
              <a:t>La page d’accueil doit comporter une barre de progression</a:t>
            </a:r>
          </a:p>
          <a:p>
            <a:pPr marL="2070100" marR="537845" lvl="4" indent="-228600">
              <a:lnSpc>
                <a:spcPct val="80000"/>
              </a:lnSpc>
              <a:spcBef>
                <a:spcPts val="765"/>
              </a:spcBef>
              <a:buFont typeface="Arial"/>
              <a:buChar char="•"/>
              <a:tabLst>
                <a:tab pos="241300" algn="l"/>
              </a:tabLst>
            </a:pPr>
            <a:r>
              <a:rPr lang="fr-FR" sz="2000" spc="-10" dirty="0" smtClean="0">
                <a:solidFill>
                  <a:srgbClr val="213B54"/>
                </a:solidFill>
                <a:cs typeface="Calibri"/>
              </a:rPr>
              <a:t>Il faut qu’on puisse entrer son nom</a:t>
            </a:r>
          </a:p>
          <a:p>
            <a:pPr marL="2070100" marR="537845" lvl="4" indent="-228600">
              <a:lnSpc>
                <a:spcPct val="80000"/>
              </a:lnSpc>
              <a:spcBef>
                <a:spcPts val="765"/>
              </a:spcBef>
              <a:buFont typeface="Arial"/>
              <a:buChar char="•"/>
              <a:tabLst>
                <a:tab pos="241300" algn="l"/>
              </a:tabLst>
            </a:pPr>
            <a:r>
              <a:rPr lang="fr-FR" sz="2000" spc="-10" dirty="0" smtClean="0">
                <a:solidFill>
                  <a:srgbClr val="213B54"/>
                </a:solidFill>
                <a:cs typeface="Calibri"/>
              </a:rPr>
              <a:t>La page doit comporter un formulaire comprenant 5 champs textuels </a:t>
            </a:r>
          </a:p>
        </p:txBody>
      </p:sp>
    </p:spTree>
    <p:extLst>
      <p:ext uri="{BB962C8B-B14F-4D97-AF65-F5344CB8AC3E}">
        <p14:creationId xmlns:p14="http://schemas.microsoft.com/office/powerpoint/2010/main" val="18694077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a:t>
            </a:fld>
            <a:endParaRPr dirty="0"/>
          </a:p>
        </p:txBody>
      </p:sp>
      <p:sp>
        <p:nvSpPr>
          <p:cNvPr id="10" name="object 2"/>
          <p:cNvSpPr txBox="1">
            <a:spLocks/>
          </p:cNvSpPr>
          <p:nvPr/>
        </p:nvSpPr>
        <p:spPr>
          <a:xfrm>
            <a:off x="6744843" y="45161"/>
            <a:ext cx="5123688"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Les différentes exigences</a:t>
            </a:r>
            <a:endParaRPr lang="fr-FR" kern="0" spc="-40" dirty="0"/>
          </a:p>
        </p:txBody>
      </p:sp>
      <p:sp>
        <p:nvSpPr>
          <p:cNvPr id="12" name="object 3"/>
          <p:cNvSpPr txBox="1"/>
          <p:nvPr/>
        </p:nvSpPr>
        <p:spPr>
          <a:xfrm>
            <a:off x="925169" y="1232449"/>
            <a:ext cx="10362717" cy="4423390"/>
          </a:xfrm>
          <a:prstGeom prst="rect">
            <a:avLst/>
          </a:prstGeom>
        </p:spPr>
        <p:txBody>
          <a:bodyPr vert="horz" wrap="square" lIns="0" tIns="97155" rIns="0" bIns="0" rtlCol="0">
            <a:spAutoFit/>
          </a:bodyPr>
          <a:lstStyle/>
          <a:p>
            <a:pPr marL="698500" marR="537845" lvl="1" indent="-228600">
              <a:lnSpc>
                <a:spcPct val="80000"/>
              </a:lnSpc>
              <a:spcBef>
                <a:spcPts val="765"/>
              </a:spcBef>
              <a:buFont typeface="Arial"/>
              <a:buChar char="•"/>
              <a:tabLst>
                <a:tab pos="241300" algn="l"/>
              </a:tabLst>
            </a:pPr>
            <a:r>
              <a:rPr lang="fr-FR" sz="2800" spc="-10" dirty="0" smtClean="0">
                <a:solidFill>
                  <a:srgbClr val="213B54"/>
                </a:solidFill>
                <a:cs typeface="Calibri"/>
              </a:rPr>
              <a:t>Exigences </a:t>
            </a:r>
            <a:r>
              <a:rPr lang="fr-FR" sz="2800" spc="-10" dirty="0" smtClean="0">
                <a:solidFill>
                  <a:schemeClr val="accent2"/>
                </a:solidFill>
                <a:cs typeface="Calibri"/>
              </a:rPr>
              <a:t>fonctionnelles</a:t>
            </a:r>
          </a:p>
          <a:p>
            <a:pPr marL="2527300" marR="537845" lvl="5" indent="-228600">
              <a:lnSpc>
                <a:spcPct val="80000"/>
              </a:lnSpc>
              <a:spcBef>
                <a:spcPts val="765"/>
              </a:spcBef>
              <a:buFont typeface="Arial"/>
              <a:buChar char="•"/>
              <a:tabLst>
                <a:tab pos="241300" algn="l"/>
              </a:tabLst>
            </a:pPr>
            <a:r>
              <a:rPr lang="fr-FR" sz="2000" spc="-10" dirty="0" smtClean="0">
                <a:solidFill>
                  <a:srgbClr val="213B54"/>
                </a:solidFill>
                <a:cs typeface="Calibri"/>
              </a:rPr>
              <a:t>Utilisateur, Gestionnaire, Exploitation, Maintenances</a:t>
            </a:r>
          </a:p>
          <a:p>
            <a:pPr marL="2527300" marR="537845" lvl="5" indent="-228600">
              <a:lnSpc>
                <a:spcPct val="80000"/>
              </a:lnSpc>
              <a:spcBef>
                <a:spcPts val="765"/>
              </a:spcBef>
              <a:buFont typeface="Arial"/>
              <a:buChar char="•"/>
              <a:tabLst>
                <a:tab pos="241300" algn="l"/>
              </a:tabLst>
            </a:pPr>
            <a:endParaRPr lang="fr-FR" sz="2000" spc="-10" dirty="0">
              <a:solidFill>
                <a:srgbClr val="213B54"/>
              </a:solidFill>
              <a:cs typeface="Calibri"/>
            </a:endParaRPr>
          </a:p>
          <a:p>
            <a:pPr marL="698500" marR="537845" lvl="1" indent="-228600">
              <a:lnSpc>
                <a:spcPct val="80000"/>
              </a:lnSpc>
              <a:spcBef>
                <a:spcPts val="765"/>
              </a:spcBef>
              <a:buFont typeface="Arial"/>
              <a:buChar char="•"/>
              <a:tabLst>
                <a:tab pos="241300" algn="l"/>
              </a:tabLst>
            </a:pPr>
            <a:r>
              <a:rPr lang="fr-FR" sz="2800" spc="-10" dirty="0" smtClean="0">
                <a:solidFill>
                  <a:srgbClr val="213B54"/>
                </a:solidFill>
                <a:cs typeface="Calibri"/>
              </a:rPr>
              <a:t>Exigences </a:t>
            </a:r>
            <a:r>
              <a:rPr lang="fr-FR" sz="2800" spc="-10" dirty="0" smtClean="0">
                <a:solidFill>
                  <a:schemeClr val="accent2"/>
                </a:solidFill>
                <a:cs typeface="Calibri"/>
              </a:rPr>
              <a:t>non fonctionnelles</a:t>
            </a:r>
          </a:p>
          <a:p>
            <a:pPr marL="2527300" marR="537845" lvl="5" indent="-228600">
              <a:lnSpc>
                <a:spcPct val="80000"/>
              </a:lnSpc>
              <a:spcBef>
                <a:spcPts val="765"/>
              </a:spcBef>
              <a:buFont typeface="Arial"/>
              <a:buChar char="•"/>
              <a:tabLst>
                <a:tab pos="241300" algn="l"/>
              </a:tabLst>
            </a:pPr>
            <a:r>
              <a:rPr lang="fr-FR" sz="2000" spc="-10" dirty="0" smtClean="0">
                <a:solidFill>
                  <a:srgbClr val="213B54"/>
                </a:solidFill>
                <a:cs typeface="Calibri"/>
              </a:rPr>
              <a:t>Sécurité, Accessibilité, Confidentialité, Déploiement</a:t>
            </a:r>
            <a:r>
              <a:rPr lang="mr-IN" sz="2000" spc="-10" dirty="0" smtClean="0">
                <a:solidFill>
                  <a:srgbClr val="213B54"/>
                </a:solidFill>
                <a:cs typeface="Calibri"/>
              </a:rPr>
              <a:t>…</a:t>
            </a:r>
            <a:endParaRPr lang="fr-FR" sz="2000" spc="-10" dirty="0" smtClean="0">
              <a:solidFill>
                <a:srgbClr val="213B54"/>
              </a:solidFill>
              <a:cs typeface="Calibri"/>
            </a:endParaRPr>
          </a:p>
          <a:p>
            <a:pPr marL="2527300" marR="537845" lvl="5" indent="-228600">
              <a:lnSpc>
                <a:spcPct val="80000"/>
              </a:lnSpc>
              <a:spcBef>
                <a:spcPts val="765"/>
              </a:spcBef>
              <a:buFont typeface="Arial"/>
              <a:buChar char="•"/>
              <a:tabLst>
                <a:tab pos="241300" algn="l"/>
              </a:tabLst>
            </a:pPr>
            <a:endParaRPr lang="fr-FR" sz="2800" spc="-10" dirty="0" smtClean="0">
              <a:solidFill>
                <a:srgbClr val="213B54"/>
              </a:solidFill>
              <a:cs typeface="Calibri"/>
            </a:endParaRPr>
          </a:p>
          <a:p>
            <a:pPr marL="698500" marR="537845" lvl="1" indent="-228600">
              <a:lnSpc>
                <a:spcPct val="80000"/>
              </a:lnSpc>
              <a:spcBef>
                <a:spcPts val="765"/>
              </a:spcBef>
              <a:buFont typeface="Arial"/>
              <a:buChar char="•"/>
              <a:tabLst>
                <a:tab pos="241300" algn="l"/>
              </a:tabLst>
            </a:pPr>
            <a:r>
              <a:rPr lang="fr-FR" sz="2800" spc="-10" dirty="0" smtClean="0">
                <a:solidFill>
                  <a:schemeClr val="accent2"/>
                </a:solidFill>
                <a:cs typeface="Calibri"/>
              </a:rPr>
              <a:t>Contraintes</a:t>
            </a:r>
          </a:p>
          <a:p>
            <a:pPr marL="2527300" marR="537845" lvl="5" indent="-228600">
              <a:lnSpc>
                <a:spcPct val="80000"/>
              </a:lnSpc>
              <a:spcBef>
                <a:spcPts val="765"/>
              </a:spcBef>
              <a:buFont typeface="Arial"/>
              <a:buChar char="•"/>
              <a:tabLst>
                <a:tab pos="241300" algn="l"/>
              </a:tabLst>
            </a:pPr>
            <a:r>
              <a:rPr lang="fr-FR" sz="2000" spc="-10" dirty="0" smtClean="0">
                <a:solidFill>
                  <a:srgbClr val="213B54"/>
                </a:solidFill>
                <a:cs typeface="Calibri"/>
              </a:rPr>
              <a:t>Matériel, Technique, Réglementation</a:t>
            </a:r>
            <a:r>
              <a:rPr lang="mr-IN" sz="2000" spc="-10" dirty="0" smtClean="0">
                <a:solidFill>
                  <a:srgbClr val="213B54"/>
                </a:solidFill>
                <a:cs typeface="Calibri"/>
              </a:rPr>
              <a:t>…</a:t>
            </a:r>
            <a:endParaRPr lang="fr-FR" sz="2000" spc="-10" dirty="0" smtClean="0">
              <a:solidFill>
                <a:srgbClr val="213B54"/>
              </a:solidFill>
              <a:cs typeface="Calibri"/>
            </a:endParaRPr>
          </a:p>
          <a:p>
            <a:pPr marL="2527300" marR="537845" lvl="5" indent="-228600">
              <a:lnSpc>
                <a:spcPct val="80000"/>
              </a:lnSpc>
              <a:spcBef>
                <a:spcPts val="765"/>
              </a:spcBef>
              <a:buFont typeface="Arial"/>
              <a:buChar char="•"/>
              <a:tabLst>
                <a:tab pos="241300" algn="l"/>
              </a:tabLst>
            </a:pPr>
            <a:endParaRPr lang="fr-FR" sz="2800" spc="-10" dirty="0" smtClean="0">
              <a:solidFill>
                <a:srgbClr val="213B54"/>
              </a:solidFill>
              <a:cs typeface="Calibri"/>
            </a:endParaRPr>
          </a:p>
          <a:p>
            <a:pPr marL="698500" marR="537845" lvl="1" indent="-228600">
              <a:lnSpc>
                <a:spcPct val="80000"/>
              </a:lnSpc>
              <a:spcBef>
                <a:spcPts val="765"/>
              </a:spcBef>
              <a:buFont typeface="Arial"/>
              <a:buChar char="•"/>
              <a:tabLst>
                <a:tab pos="241300" algn="l"/>
              </a:tabLst>
            </a:pPr>
            <a:r>
              <a:rPr lang="fr-FR" sz="2800" spc="-10" dirty="0" smtClean="0">
                <a:solidFill>
                  <a:srgbClr val="213B54"/>
                </a:solidFill>
                <a:cs typeface="Calibri"/>
              </a:rPr>
              <a:t>Exigences </a:t>
            </a:r>
            <a:r>
              <a:rPr lang="fr-FR" sz="2800" spc="-10" dirty="0" smtClean="0">
                <a:solidFill>
                  <a:schemeClr val="accent2"/>
                </a:solidFill>
                <a:cs typeface="Calibri"/>
              </a:rPr>
              <a:t>d’interface</a:t>
            </a:r>
          </a:p>
          <a:p>
            <a:pPr marL="2527300" marR="537845" lvl="5" indent="-228600">
              <a:lnSpc>
                <a:spcPct val="80000"/>
              </a:lnSpc>
              <a:spcBef>
                <a:spcPts val="765"/>
              </a:spcBef>
              <a:buFont typeface="Arial"/>
              <a:buChar char="•"/>
              <a:tabLst>
                <a:tab pos="241300" algn="l"/>
              </a:tabLst>
            </a:pPr>
            <a:r>
              <a:rPr lang="fr-FR" sz="2000" spc="-10" dirty="0" smtClean="0">
                <a:solidFill>
                  <a:srgbClr val="213B54"/>
                </a:solidFill>
                <a:cs typeface="Calibri"/>
              </a:rPr>
              <a:t>Applicatives, Humaines, Matérielle, Logicielle</a:t>
            </a:r>
            <a:r>
              <a:rPr lang="mr-IN" sz="2000" spc="-10" dirty="0" smtClean="0">
                <a:solidFill>
                  <a:srgbClr val="213B54"/>
                </a:solidFill>
                <a:cs typeface="Calibri"/>
              </a:rPr>
              <a:t>…</a:t>
            </a:r>
            <a:endParaRPr lang="fr-FR" sz="2000" spc="-10" dirty="0" smtClean="0">
              <a:solidFill>
                <a:srgbClr val="213B54"/>
              </a:solidFill>
              <a:cs typeface="Calibri"/>
            </a:endParaRPr>
          </a:p>
        </p:txBody>
      </p:sp>
    </p:spTree>
    <p:extLst>
      <p:ext uri="{BB962C8B-B14F-4D97-AF65-F5344CB8AC3E}">
        <p14:creationId xmlns:p14="http://schemas.microsoft.com/office/powerpoint/2010/main" val="1707756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a:t>
            </a:fld>
            <a:endParaRPr dirty="0"/>
          </a:p>
        </p:txBody>
      </p:sp>
      <p:sp>
        <p:nvSpPr>
          <p:cNvPr id="10" name="object 2"/>
          <p:cNvSpPr txBox="1">
            <a:spLocks/>
          </p:cNvSpPr>
          <p:nvPr/>
        </p:nvSpPr>
        <p:spPr>
          <a:xfrm>
            <a:off x="4724400" y="45161"/>
            <a:ext cx="7144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Les caractéristiques d’une exigence</a:t>
            </a:r>
            <a:endParaRPr lang="fr-FR" kern="0" spc="-40" dirty="0"/>
          </a:p>
        </p:txBody>
      </p:sp>
      <p:sp>
        <p:nvSpPr>
          <p:cNvPr id="12" name="object 3"/>
          <p:cNvSpPr txBox="1"/>
          <p:nvPr/>
        </p:nvSpPr>
        <p:spPr>
          <a:xfrm>
            <a:off x="925169" y="1170528"/>
            <a:ext cx="10362717" cy="4796826"/>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chemeClr val="accent2"/>
                </a:solidFill>
                <a:cs typeface="Calibri"/>
              </a:rPr>
              <a:t>Correcte </a:t>
            </a:r>
            <a:r>
              <a:rPr lang="mr-IN" sz="2800" spc="-10" dirty="0" smtClean="0">
                <a:solidFill>
                  <a:srgbClr val="002F46"/>
                </a:solidFill>
                <a:cs typeface="Calibri"/>
              </a:rPr>
              <a:t>–</a:t>
            </a:r>
            <a:r>
              <a:rPr lang="fr-FR" sz="2800" spc="-10" dirty="0" smtClean="0">
                <a:solidFill>
                  <a:srgbClr val="002F46"/>
                </a:solidFill>
                <a:cs typeface="Calibri"/>
              </a:rPr>
              <a:t> Besoin réel et nécessaire</a:t>
            </a:r>
          </a:p>
          <a:p>
            <a:pPr marL="698500" marR="537845" lvl="1" indent="-228600">
              <a:spcBef>
                <a:spcPts val="800"/>
              </a:spcBef>
              <a:buFont typeface="Arial"/>
              <a:buChar char="•"/>
              <a:tabLst>
                <a:tab pos="241300" algn="l"/>
              </a:tabLst>
            </a:pPr>
            <a:r>
              <a:rPr lang="fr-FR" sz="2800" spc="-10" dirty="0" smtClean="0">
                <a:solidFill>
                  <a:schemeClr val="accent2"/>
                </a:solidFill>
                <a:cs typeface="Calibri"/>
              </a:rPr>
              <a:t>Atomique </a:t>
            </a:r>
            <a:r>
              <a:rPr lang="mr-IN" sz="2800" spc="-10" dirty="0">
                <a:solidFill>
                  <a:srgbClr val="002F46"/>
                </a:solidFill>
                <a:cs typeface="Calibri"/>
              </a:rPr>
              <a:t>–</a:t>
            </a:r>
            <a:r>
              <a:rPr lang="fr-FR" sz="2800" spc="-10" dirty="0">
                <a:solidFill>
                  <a:srgbClr val="002F46"/>
                </a:solidFill>
                <a:cs typeface="Calibri"/>
              </a:rPr>
              <a:t> </a:t>
            </a:r>
            <a:r>
              <a:rPr lang="fr-FR" sz="2800" spc="-10" dirty="0" smtClean="0">
                <a:solidFill>
                  <a:srgbClr val="002F46"/>
                </a:solidFill>
                <a:cs typeface="Calibri"/>
              </a:rPr>
              <a:t>N’exprime qu’un seul fait</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Non Ambiguë</a:t>
            </a:r>
            <a:r>
              <a:rPr lang="mr-IN" sz="2800" spc="-10" dirty="0">
                <a:solidFill>
                  <a:srgbClr val="002F46"/>
                </a:solidFill>
                <a:cs typeface="Calibri"/>
              </a:rPr>
              <a:t> –</a:t>
            </a:r>
            <a:r>
              <a:rPr lang="fr-FR" sz="2800" spc="-10" dirty="0">
                <a:solidFill>
                  <a:srgbClr val="002F46"/>
                </a:solidFill>
                <a:cs typeface="Calibri"/>
              </a:rPr>
              <a:t> </a:t>
            </a:r>
            <a:r>
              <a:rPr lang="fr-FR" sz="2800" spc="-10" dirty="0" smtClean="0">
                <a:solidFill>
                  <a:srgbClr val="002F46"/>
                </a:solidFill>
                <a:cs typeface="Calibri"/>
              </a:rPr>
              <a:t>Une seule interprétation possible</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Complète</a:t>
            </a:r>
            <a:r>
              <a:rPr lang="mr-IN" sz="2800" spc="-10" dirty="0">
                <a:solidFill>
                  <a:srgbClr val="002F46"/>
                </a:solidFill>
                <a:cs typeface="Calibri"/>
              </a:rPr>
              <a:t> –</a:t>
            </a:r>
            <a:r>
              <a:rPr lang="fr-FR" sz="2800" spc="-10" dirty="0">
                <a:solidFill>
                  <a:srgbClr val="002F46"/>
                </a:solidFill>
                <a:cs typeface="Calibri"/>
              </a:rPr>
              <a:t> </a:t>
            </a:r>
            <a:r>
              <a:rPr lang="fr-FR" sz="2800" spc="-10" dirty="0" smtClean="0">
                <a:solidFill>
                  <a:srgbClr val="002F46"/>
                </a:solidFill>
                <a:cs typeface="Calibri"/>
              </a:rPr>
              <a:t>Entière en un seul endroit</a:t>
            </a:r>
          </a:p>
          <a:p>
            <a:pPr marL="698500" marR="537845" lvl="1" indent="-228600">
              <a:spcBef>
                <a:spcPts val="800"/>
              </a:spcBef>
              <a:buFont typeface="Arial"/>
              <a:buChar char="•"/>
              <a:tabLst>
                <a:tab pos="241300" algn="l"/>
              </a:tabLst>
            </a:pPr>
            <a:r>
              <a:rPr lang="fr-FR" sz="2800" spc="-10" dirty="0" smtClean="0">
                <a:solidFill>
                  <a:schemeClr val="accent2"/>
                </a:solidFill>
                <a:cs typeface="Calibri"/>
              </a:rPr>
              <a:t>Faisable</a:t>
            </a:r>
            <a:r>
              <a:rPr lang="fr-FR" sz="2800" spc="-10" dirty="0" smtClean="0">
                <a:solidFill>
                  <a:srgbClr val="002F46"/>
                </a:solidFill>
                <a:cs typeface="Calibri"/>
              </a:rPr>
              <a:t> </a:t>
            </a:r>
            <a:r>
              <a:rPr lang="mr-IN" sz="2800" spc="-10" dirty="0" smtClean="0">
                <a:solidFill>
                  <a:srgbClr val="002F46"/>
                </a:solidFill>
                <a:cs typeface="Calibri"/>
              </a:rPr>
              <a:t>–</a:t>
            </a:r>
            <a:r>
              <a:rPr lang="fr-FR" sz="2800" spc="-10" dirty="0" smtClean="0">
                <a:solidFill>
                  <a:srgbClr val="002F46"/>
                </a:solidFill>
                <a:cs typeface="Calibri"/>
              </a:rPr>
              <a:t> Réaliste et réalisable</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Cohérente</a:t>
            </a:r>
            <a:r>
              <a:rPr lang="mr-IN" sz="2800" spc="-10" dirty="0">
                <a:solidFill>
                  <a:srgbClr val="002F46"/>
                </a:solidFill>
                <a:cs typeface="Calibri"/>
              </a:rPr>
              <a:t> –</a:t>
            </a:r>
            <a:r>
              <a:rPr lang="fr-FR" sz="2800" spc="-10" dirty="0">
                <a:solidFill>
                  <a:srgbClr val="002F46"/>
                </a:solidFill>
                <a:cs typeface="Calibri"/>
              </a:rPr>
              <a:t> </a:t>
            </a:r>
            <a:r>
              <a:rPr lang="fr-FR" sz="2800" spc="-10" dirty="0" smtClean="0">
                <a:solidFill>
                  <a:srgbClr val="002F46"/>
                </a:solidFill>
                <a:cs typeface="Calibri"/>
              </a:rPr>
              <a:t>Sans contradiction avec d’autres exigences </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Évaluée</a:t>
            </a:r>
            <a:r>
              <a:rPr lang="mr-IN" sz="2800" spc="-10" dirty="0">
                <a:solidFill>
                  <a:srgbClr val="002F46"/>
                </a:solidFill>
                <a:cs typeface="Calibri"/>
              </a:rPr>
              <a:t> –</a:t>
            </a:r>
            <a:r>
              <a:rPr lang="fr-FR" sz="2800" spc="-10" dirty="0">
                <a:solidFill>
                  <a:srgbClr val="002F46"/>
                </a:solidFill>
                <a:cs typeface="Calibri"/>
              </a:rPr>
              <a:t> </a:t>
            </a:r>
            <a:r>
              <a:rPr lang="fr-FR" sz="2800" spc="-10" dirty="0" smtClean="0">
                <a:solidFill>
                  <a:srgbClr val="002F46"/>
                </a:solidFill>
                <a:cs typeface="Calibri"/>
              </a:rPr>
              <a:t>Négociée, priorisée</a:t>
            </a:r>
            <a:r>
              <a:rPr lang="mr-IN" sz="2800" spc="-10" dirty="0" smtClean="0">
                <a:solidFill>
                  <a:srgbClr val="002F46"/>
                </a:solidFill>
                <a:cs typeface="Calibri"/>
              </a:rPr>
              <a:t>…</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Traçable</a:t>
            </a:r>
            <a:r>
              <a:rPr lang="mr-IN" sz="2800" spc="-10" dirty="0">
                <a:solidFill>
                  <a:srgbClr val="002F46"/>
                </a:solidFill>
                <a:cs typeface="Calibri"/>
              </a:rPr>
              <a:t> –</a:t>
            </a:r>
            <a:r>
              <a:rPr lang="fr-FR" sz="2800" spc="-10" dirty="0">
                <a:solidFill>
                  <a:srgbClr val="002F46"/>
                </a:solidFill>
                <a:cs typeface="Calibri"/>
              </a:rPr>
              <a:t> </a:t>
            </a:r>
            <a:r>
              <a:rPr lang="fr-FR" sz="2800" spc="-10" dirty="0" smtClean="0">
                <a:solidFill>
                  <a:srgbClr val="002F46"/>
                </a:solidFill>
                <a:cs typeface="Calibri"/>
              </a:rPr>
              <a:t>Identifiée et </a:t>
            </a:r>
            <a:r>
              <a:rPr lang="fr-FR" sz="2800" spc="-10" dirty="0" err="1" smtClean="0">
                <a:solidFill>
                  <a:srgbClr val="002F46"/>
                </a:solidFill>
                <a:cs typeface="Calibri"/>
              </a:rPr>
              <a:t>versionnée</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Vérifiable </a:t>
            </a:r>
            <a:r>
              <a:rPr lang="mr-IN" sz="2800" spc="-10" dirty="0">
                <a:solidFill>
                  <a:srgbClr val="002F46"/>
                </a:solidFill>
                <a:cs typeface="Calibri"/>
              </a:rPr>
              <a:t>–</a:t>
            </a:r>
            <a:r>
              <a:rPr lang="fr-FR" sz="2800" spc="-10" dirty="0">
                <a:solidFill>
                  <a:srgbClr val="002F46"/>
                </a:solidFill>
                <a:cs typeface="Calibri"/>
              </a:rPr>
              <a:t> </a:t>
            </a:r>
            <a:r>
              <a:rPr lang="fr-FR" sz="2800" spc="-10" dirty="0" smtClean="0">
                <a:solidFill>
                  <a:srgbClr val="002F46"/>
                </a:solidFill>
                <a:cs typeface="Calibri"/>
              </a:rPr>
              <a:t>Contrôlable en test ou autre</a:t>
            </a:r>
            <a:endParaRPr lang="fr-FR" sz="2800" spc="-10" dirty="0" smtClean="0">
              <a:solidFill>
                <a:schemeClr val="accent2"/>
              </a:solidFill>
              <a:cs typeface="Calibri"/>
            </a:endParaRPr>
          </a:p>
        </p:txBody>
      </p:sp>
    </p:spTree>
    <p:extLst>
      <p:ext uri="{BB962C8B-B14F-4D97-AF65-F5344CB8AC3E}">
        <p14:creationId xmlns:p14="http://schemas.microsoft.com/office/powerpoint/2010/main" val="19036712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a:t>
            </a:fld>
            <a:endParaRPr dirty="0"/>
          </a:p>
        </p:txBody>
      </p:sp>
      <p:sp>
        <p:nvSpPr>
          <p:cNvPr id="10" name="object 2"/>
          <p:cNvSpPr txBox="1">
            <a:spLocks/>
          </p:cNvSpPr>
          <p:nvPr/>
        </p:nvSpPr>
        <p:spPr>
          <a:xfrm>
            <a:off x="4724400" y="45161"/>
            <a:ext cx="7144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Les caractéristiques d’une exigence</a:t>
            </a:r>
            <a:endParaRPr lang="fr-FR" kern="0" spc="-40" dirty="0"/>
          </a:p>
        </p:txBody>
      </p:sp>
      <p:sp>
        <p:nvSpPr>
          <p:cNvPr id="12" name="object 3"/>
          <p:cNvSpPr txBox="1"/>
          <p:nvPr/>
        </p:nvSpPr>
        <p:spPr>
          <a:xfrm>
            <a:off x="925169" y="2209800"/>
            <a:ext cx="10362717" cy="2457724"/>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Un exigence doit être suffisamment explicite pour être permettre de </a:t>
            </a:r>
            <a:r>
              <a:rPr lang="fr-FR" sz="2800" spc="-10" dirty="0" smtClean="0">
                <a:solidFill>
                  <a:schemeClr val="accent2"/>
                </a:solidFill>
                <a:cs typeface="Calibri"/>
              </a:rPr>
              <a:t>concevoir</a:t>
            </a:r>
            <a:r>
              <a:rPr lang="fr-FR" sz="2800" spc="-10" dirty="0" smtClean="0">
                <a:solidFill>
                  <a:srgbClr val="002F46"/>
                </a:solidFill>
                <a:cs typeface="Calibri"/>
              </a:rPr>
              <a:t>, </a:t>
            </a:r>
            <a:r>
              <a:rPr lang="fr-FR" sz="2800" spc="-10" dirty="0" smtClean="0">
                <a:solidFill>
                  <a:schemeClr val="accent2"/>
                </a:solidFill>
                <a:cs typeface="Calibri"/>
              </a:rPr>
              <a:t>construire</a:t>
            </a:r>
            <a:r>
              <a:rPr lang="fr-FR" sz="2800" spc="-10" dirty="0" smtClean="0">
                <a:solidFill>
                  <a:srgbClr val="002F46"/>
                </a:solidFill>
                <a:cs typeface="Calibri"/>
              </a:rPr>
              <a:t> et </a:t>
            </a:r>
            <a:r>
              <a:rPr lang="fr-FR" sz="2800" spc="-10" dirty="0" smtClean="0">
                <a:solidFill>
                  <a:schemeClr val="accent2"/>
                </a:solidFill>
                <a:cs typeface="Calibri"/>
              </a:rPr>
              <a:t>tester</a:t>
            </a:r>
            <a:r>
              <a:rPr lang="fr-FR" sz="2800" spc="-10" dirty="0" smtClean="0">
                <a:solidFill>
                  <a:srgbClr val="002F46"/>
                </a:solidFill>
                <a:cs typeface="Calibri"/>
              </a:rPr>
              <a:t> le système.</a:t>
            </a:r>
          </a:p>
          <a:p>
            <a:pPr marL="698500" marR="537845" lvl="1" indent="-228600">
              <a:spcBef>
                <a:spcPts val="800"/>
              </a:spcBef>
              <a:buFont typeface="Arial"/>
              <a:buChar char="•"/>
              <a:tabLst>
                <a:tab pos="241300" algn="l"/>
              </a:tabLst>
            </a:pPr>
            <a:endParaRPr lang="fr-FR" sz="2800" spc="-10" dirty="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L’exigence est-elle lisible du point de vue du développeur ? Du testeur ?</a:t>
            </a:r>
          </a:p>
        </p:txBody>
      </p:sp>
    </p:spTree>
    <p:extLst>
      <p:ext uri="{BB962C8B-B14F-4D97-AF65-F5344CB8AC3E}">
        <p14:creationId xmlns:p14="http://schemas.microsoft.com/office/powerpoint/2010/main" val="754691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90600"/>
            <a:ext cx="12192000" cy="5863962"/>
          </a:xfrm>
          <a:prstGeom prst="rect">
            <a:avLst/>
          </a:prstGeom>
          <a:solidFill>
            <a:srgbClr val="00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209800" y="2743200"/>
            <a:ext cx="7772400" cy="1446550"/>
          </a:xfrm>
          <a:prstGeom prst="rect">
            <a:avLst/>
          </a:prstGeom>
        </p:spPr>
        <p:txBody>
          <a:bodyPr wrap="square">
            <a:spAutoFit/>
          </a:bodyPr>
          <a:lstStyle/>
          <a:p>
            <a:pPr marL="25400" algn="ctr"/>
            <a:r>
              <a:rPr lang="fr-FR" sz="4400" smtClean="0">
                <a:solidFill>
                  <a:schemeClr val="bg1"/>
                </a:solidFill>
                <a:latin typeface="+mj-lt"/>
              </a:rPr>
              <a:t>I</a:t>
            </a:r>
          </a:p>
          <a:p>
            <a:pPr marL="25400" algn="ctr"/>
            <a:r>
              <a:rPr lang="fr-FR" sz="4400" dirty="0" smtClean="0">
                <a:solidFill>
                  <a:schemeClr val="bg1"/>
                </a:solidFill>
                <a:latin typeface="+mj-lt"/>
              </a:rPr>
              <a:t>TROUVER LES EXIGENCES</a:t>
            </a:r>
            <a:endParaRPr lang="fr-FR" sz="4400" dirty="0">
              <a:solidFill>
                <a:schemeClr val="bg1"/>
              </a:solidFill>
              <a:latin typeface="+mj-lt"/>
            </a:endParaRPr>
          </a:p>
        </p:txBody>
      </p:sp>
    </p:spTree>
    <p:extLst>
      <p:ext uri="{BB962C8B-B14F-4D97-AF65-F5344CB8AC3E}">
        <p14:creationId xmlns:p14="http://schemas.microsoft.com/office/powerpoint/2010/main" val="1805325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04884" y="45161"/>
            <a:ext cx="3262629" cy="635000"/>
          </a:xfrm>
          <a:prstGeom prst="rect">
            <a:avLst/>
          </a:prstGeom>
        </p:spPr>
        <p:txBody>
          <a:bodyPr vert="horz" wrap="square" lIns="0" tIns="12065" rIns="0" bIns="0" rtlCol="0">
            <a:spAutoFit/>
          </a:bodyPr>
          <a:lstStyle/>
          <a:p>
            <a:pPr marL="12700">
              <a:lnSpc>
                <a:spcPct val="100000"/>
              </a:lnSpc>
              <a:spcBef>
                <a:spcPts val="95"/>
              </a:spcBef>
            </a:pPr>
            <a:r>
              <a:rPr spc="-65" dirty="0"/>
              <a:t>Votre</a:t>
            </a:r>
            <a:r>
              <a:rPr spc="-150" dirty="0"/>
              <a:t> </a:t>
            </a:r>
            <a:r>
              <a:rPr spc="-55" dirty="0"/>
              <a:t>formateur</a:t>
            </a:r>
          </a:p>
        </p:txBody>
      </p:sp>
      <p:sp>
        <p:nvSpPr>
          <p:cNvPr id="4" name="object 4"/>
          <p:cNvSpPr txBox="1">
            <a:spLocks noGrp="1"/>
          </p:cNvSpPr>
          <p:nvPr>
            <p:ph type="ftr" sz="quarter" idx="5"/>
          </p:nvPr>
        </p:nvSpPr>
        <p:spPr>
          <a:xfrm>
            <a:off x="5446267" y="6453174"/>
            <a:ext cx="1298575" cy="179536"/>
          </a:xfrm>
          <a:prstGeom prst="rect">
            <a:avLst/>
          </a:prstGeom>
        </p:spPr>
        <p:txBody>
          <a:bodyPr vert="horz" wrap="square" lIns="0" tIns="0" rIns="0" bIns="0" rtlCol="0">
            <a:spAutoFit/>
          </a:bodyPr>
          <a:lstStyle/>
          <a:p>
            <a:pPr marL="12700">
              <a:lnSpc>
                <a:spcPts val="1435"/>
              </a:lnSpc>
            </a:pPr>
            <a:r>
              <a:rPr spc="-10" dirty="0" smtClean="0">
                <a:hlinkClick r:id="rId3"/>
              </a:rPr>
              <a:t>www.diginamic.fr</a:t>
            </a:r>
            <a:endParaRPr spc="-10" dirty="0">
              <a:hlinkClick r:id="rId3"/>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a:t>
            </a:fld>
            <a:endParaRPr dirty="0"/>
          </a:p>
        </p:txBody>
      </p:sp>
      <p:sp>
        <p:nvSpPr>
          <p:cNvPr id="3" name="object 3"/>
          <p:cNvSpPr txBox="1"/>
          <p:nvPr/>
        </p:nvSpPr>
        <p:spPr>
          <a:xfrm>
            <a:off x="916939" y="2362200"/>
            <a:ext cx="10017125" cy="1392048"/>
          </a:xfrm>
          <a:prstGeom prst="rect">
            <a:avLst/>
          </a:prstGeom>
        </p:spPr>
        <p:txBody>
          <a:bodyPr vert="horz" wrap="square" lIns="0" tIns="98425" rIns="0" bIns="0" rtlCol="0">
            <a:spAutoFit/>
          </a:bodyPr>
          <a:lstStyle/>
          <a:p>
            <a:r>
              <a:rPr lang="fr-FR" sz="2800" dirty="0" smtClean="0">
                <a:solidFill>
                  <a:srgbClr val="223C55"/>
                </a:solidFill>
              </a:rPr>
              <a:t>Thomas BUVIGNIER</a:t>
            </a:r>
            <a:r>
              <a:rPr lang="fr-FR" sz="2800" dirty="0">
                <a:solidFill>
                  <a:srgbClr val="223C55"/>
                </a:solidFill>
              </a:rPr>
              <a:t> </a:t>
            </a:r>
            <a:r>
              <a:rPr lang="mr-IN" sz="2800" dirty="0" smtClean="0">
                <a:solidFill>
                  <a:srgbClr val="223C55"/>
                </a:solidFill>
              </a:rPr>
              <a:t>–</a:t>
            </a:r>
            <a:r>
              <a:rPr lang="fr-FR" sz="2800" dirty="0" smtClean="0">
                <a:solidFill>
                  <a:srgbClr val="223C55"/>
                </a:solidFill>
              </a:rPr>
              <a:t> </a:t>
            </a:r>
            <a:r>
              <a:rPr lang="fr-FR" sz="2800" dirty="0" err="1" smtClean="0">
                <a:solidFill>
                  <a:srgbClr val="223C55"/>
                </a:solidFill>
              </a:rPr>
              <a:t>Bewizyu</a:t>
            </a:r>
            <a:endParaRPr lang="fr-FR" sz="2800" dirty="0" smtClean="0">
              <a:solidFill>
                <a:srgbClr val="223C55"/>
              </a:solidFill>
            </a:endParaRPr>
          </a:p>
          <a:p>
            <a:endParaRPr lang="fr-FR" sz="2800" dirty="0" smtClean="0">
              <a:solidFill>
                <a:srgbClr val="223C55"/>
              </a:solidFill>
            </a:endParaRPr>
          </a:p>
          <a:p>
            <a:r>
              <a:rPr lang="fr-FR" sz="2800" dirty="0" smtClean="0">
                <a:solidFill>
                  <a:srgbClr val="223C55"/>
                </a:solidFill>
              </a:rPr>
              <a:t>Quelques projets : Amadeus, MACIF, </a:t>
            </a:r>
            <a:r>
              <a:rPr lang="fr-FR" sz="2800" dirty="0" err="1" smtClean="0">
                <a:solidFill>
                  <a:srgbClr val="223C55"/>
                </a:solidFill>
              </a:rPr>
              <a:t>Materiel.net</a:t>
            </a:r>
            <a:endParaRPr lang="fr-FR" sz="2800" dirty="0" smtClean="0">
              <a:solidFill>
                <a:srgbClr val="223C55"/>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a:t>
            </a:fld>
            <a:endParaRPr dirty="0"/>
          </a:p>
        </p:txBody>
      </p:sp>
      <p:sp>
        <p:nvSpPr>
          <p:cNvPr id="10" name="object 2"/>
          <p:cNvSpPr txBox="1">
            <a:spLocks/>
          </p:cNvSpPr>
          <p:nvPr/>
        </p:nvSpPr>
        <p:spPr>
          <a:xfrm>
            <a:off x="7010400" y="45161"/>
            <a:ext cx="4858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Les sources d’exigences</a:t>
            </a:r>
            <a:endParaRPr lang="fr-FR" kern="0" spc="-40" dirty="0"/>
          </a:p>
        </p:txBody>
      </p:sp>
      <p:sp>
        <p:nvSpPr>
          <p:cNvPr id="12" name="object 3"/>
          <p:cNvSpPr txBox="1"/>
          <p:nvPr/>
        </p:nvSpPr>
        <p:spPr>
          <a:xfrm>
            <a:off x="925169" y="2209800"/>
            <a:ext cx="10362717" cy="2416687"/>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Pour un </a:t>
            </a:r>
            <a:r>
              <a:rPr lang="fr-FR" sz="2800" spc="-10" dirty="0" smtClean="0">
                <a:solidFill>
                  <a:schemeClr val="accent2"/>
                </a:solidFill>
                <a:cs typeface="Calibri"/>
              </a:rPr>
              <a:t>PROJET </a:t>
            </a:r>
            <a:r>
              <a:rPr lang="fr-FR" sz="2800" spc="-10" dirty="0" smtClean="0">
                <a:solidFill>
                  <a:srgbClr val="002F46"/>
                </a:solidFill>
                <a:cs typeface="Calibri"/>
              </a:rPr>
              <a:t>:</a:t>
            </a:r>
            <a:r>
              <a:rPr lang="fr-FR" sz="2800" spc="-10" dirty="0" smtClean="0">
                <a:solidFill>
                  <a:schemeClr val="accent2"/>
                </a:solidFill>
                <a:cs typeface="Calibri"/>
              </a:rPr>
              <a:t> </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Cahier des charges client</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Étude du projet</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Phase de recette</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Contact avec le client</a:t>
            </a:r>
          </a:p>
        </p:txBody>
      </p:sp>
    </p:spTree>
    <p:extLst>
      <p:ext uri="{BB962C8B-B14F-4D97-AF65-F5344CB8AC3E}">
        <p14:creationId xmlns:p14="http://schemas.microsoft.com/office/powerpoint/2010/main" val="1581016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a:t>
            </a:fld>
            <a:endParaRPr dirty="0"/>
          </a:p>
        </p:txBody>
      </p:sp>
      <p:sp>
        <p:nvSpPr>
          <p:cNvPr id="10" name="object 2"/>
          <p:cNvSpPr txBox="1">
            <a:spLocks/>
          </p:cNvSpPr>
          <p:nvPr/>
        </p:nvSpPr>
        <p:spPr>
          <a:xfrm>
            <a:off x="7010400" y="45161"/>
            <a:ext cx="4858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Les sources d’exigences</a:t>
            </a:r>
            <a:endParaRPr lang="fr-FR" kern="0" spc="-40" dirty="0"/>
          </a:p>
        </p:txBody>
      </p:sp>
      <p:sp>
        <p:nvSpPr>
          <p:cNvPr id="12" name="object 3"/>
          <p:cNvSpPr txBox="1"/>
          <p:nvPr/>
        </p:nvSpPr>
        <p:spPr>
          <a:xfrm>
            <a:off x="925169" y="2209800"/>
            <a:ext cx="10362717" cy="3011722"/>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Pour </a:t>
            </a:r>
            <a:r>
              <a:rPr lang="fr-FR" sz="2800" spc="-10" dirty="0">
                <a:solidFill>
                  <a:srgbClr val="002F46"/>
                </a:solidFill>
                <a:cs typeface="Calibri"/>
              </a:rPr>
              <a:t>un </a:t>
            </a:r>
            <a:r>
              <a:rPr lang="fr-FR" sz="2800" spc="-10" dirty="0">
                <a:solidFill>
                  <a:schemeClr val="accent2"/>
                </a:solidFill>
                <a:cs typeface="Calibri"/>
              </a:rPr>
              <a:t>PRODUIT </a:t>
            </a:r>
            <a:r>
              <a:rPr lang="fr-FR" sz="2800" spc="-10" dirty="0">
                <a:solidFill>
                  <a:srgbClr val="002F46"/>
                </a:solidFill>
                <a:cs typeface="Calibri"/>
              </a:rPr>
              <a:t>:</a:t>
            </a:r>
            <a:r>
              <a:rPr lang="fr-FR" sz="2800" spc="-10" dirty="0">
                <a:solidFill>
                  <a:schemeClr val="accent2"/>
                </a:solidFill>
                <a:cs typeface="Calibri"/>
              </a:rPr>
              <a:t> </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Demandes d’évolutions</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Retours clients</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Stratégie marketing &amp; commerciale</a:t>
            </a:r>
            <a:endParaRPr lang="fr-FR" sz="2400" spc="-10" dirty="0">
              <a:solidFill>
                <a:srgbClr val="002F46"/>
              </a:solidFill>
              <a:cs typeface="Calibri"/>
            </a:endParaRPr>
          </a:p>
          <a:p>
            <a:pPr marL="698500" marR="537845" lvl="1" indent="-228600">
              <a:spcBef>
                <a:spcPts val="800"/>
              </a:spcBef>
              <a:buFont typeface="Arial"/>
              <a:buChar char="•"/>
              <a:tabLst>
                <a:tab pos="241300" algn="l"/>
              </a:tabLst>
            </a:pPr>
            <a:endParaRPr lang="fr-FR" sz="2800" spc="-10" dirty="0">
              <a:solidFill>
                <a:srgbClr val="002F46"/>
              </a:solidFill>
              <a:cs typeface="Calibri"/>
            </a:endParaRPr>
          </a:p>
          <a:p>
            <a:pPr marL="1612900" marR="537845" lvl="3" indent="-228600">
              <a:spcBef>
                <a:spcPts val="800"/>
              </a:spcBef>
              <a:buFont typeface="Arial"/>
              <a:buChar char="•"/>
              <a:tabLst>
                <a:tab pos="241300" algn="l"/>
              </a:tabLst>
            </a:pPr>
            <a:endParaRPr lang="fr-FR" sz="2800" spc="-10" dirty="0">
              <a:solidFill>
                <a:srgbClr val="002F46"/>
              </a:solidFill>
              <a:cs typeface="Calibri"/>
            </a:endParaRPr>
          </a:p>
        </p:txBody>
      </p:sp>
    </p:spTree>
    <p:extLst>
      <p:ext uri="{BB962C8B-B14F-4D97-AF65-F5344CB8AC3E}">
        <p14:creationId xmlns:p14="http://schemas.microsoft.com/office/powerpoint/2010/main" val="3551354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a:t>
            </a:fld>
            <a:endParaRPr dirty="0"/>
          </a:p>
        </p:txBody>
      </p:sp>
      <p:sp>
        <p:nvSpPr>
          <p:cNvPr id="10" name="object 2"/>
          <p:cNvSpPr txBox="1">
            <a:spLocks/>
          </p:cNvSpPr>
          <p:nvPr/>
        </p:nvSpPr>
        <p:spPr>
          <a:xfrm>
            <a:off x="7772400" y="45161"/>
            <a:ext cx="4096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Fiabilité </a:t>
            </a:r>
            <a:r>
              <a:rPr lang="fr-FR" kern="0" spc="-20" smtClean="0"/>
              <a:t>des sources</a:t>
            </a:r>
            <a:endParaRPr lang="fr-FR" kern="0" spc="-40" dirty="0"/>
          </a:p>
        </p:txBody>
      </p:sp>
      <p:sp>
        <p:nvSpPr>
          <p:cNvPr id="12" name="object 3"/>
          <p:cNvSpPr txBox="1"/>
          <p:nvPr/>
        </p:nvSpPr>
        <p:spPr>
          <a:xfrm>
            <a:off x="925169" y="2209800"/>
            <a:ext cx="10362717" cy="2888611"/>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Ces sources sont </a:t>
            </a:r>
            <a:r>
              <a:rPr lang="fr-FR" sz="2800" spc="-10" dirty="0" smtClean="0">
                <a:solidFill>
                  <a:schemeClr val="accent2"/>
                </a:solidFill>
                <a:cs typeface="Calibri"/>
              </a:rPr>
              <a:t>peu fiables </a:t>
            </a:r>
            <a:r>
              <a:rPr lang="fr-FR" sz="2800" spc="-10" dirty="0">
                <a:solidFill>
                  <a:srgbClr val="002F46"/>
                </a:solidFill>
                <a:cs typeface="Calibri"/>
              </a:rPr>
              <a:t>:</a:t>
            </a:r>
            <a:r>
              <a:rPr lang="fr-FR" sz="2800" spc="-10" dirty="0">
                <a:solidFill>
                  <a:schemeClr val="accent2"/>
                </a:solidFill>
                <a:cs typeface="Calibri"/>
              </a:rPr>
              <a:t> </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Non exhaustives</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Floues</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Implicites</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Avec une vision limitée</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Trop détaillées</a:t>
            </a:r>
            <a:endParaRPr lang="fr-FR" sz="2800" spc="-10" dirty="0">
              <a:solidFill>
                <a:srgbClr val="002F46"/>
              </a:solidFill>
              <a:cs typeface="Calibri"/>
            </a:endParaRPr>
          </a:p>
        </p:txBody>
      </p:sp>
    </p:spTree>
    <p:extLst>
      <p:ext uri="{BB962C8B-B14F-4D97-AF65-F5344CB8AC3E}">
        <p14:creationId xmlns:p14="http://schemas.microsoft.com/office/powerpoint/2010/main" val="15870927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48600" y="45161"/>
            <a:ext cx="4019930" cy="627736"/>
          </a:xfrm>
          <a:prstGeom prst="rect">
            <a:avLst/>
          </a:prstGeom>
        </p:spPr>
        <p:txBody>
          <a:bodyPr vert="horz" wrap="square" lIns="0" tIns="12065" rIns="0" bIns="0" rtlCol="0">
            <a:spAutoFit/>
          </a:bodyPr>
          <a:lstStyle/>
          <a:p>
            <a:pPr marL="12700">
              <a:lnSpc>
                <a:spcPct val="100000"/>
              </a:lnSpc>
              <a:spcBef>
                <a:spcPts val="95"/>
              </a:spcBef>
            </a:pPr>
            <a:r>
              <a:rPr lang="fr-FR" spc="-60" smtClean="0"/>
              <a:t>Fiabilité des sources</a:t>
            </a:r>
            <a:endParaRPr spc="-3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a:t>
            </a:fld>
            <a:endParaRPr dirty="0"/>
          </a:p>
        </p:txBody>
      </p:sp>
      <p:sp>
        <p:nvSpPr>
          <p:cNvPr id="3" name="object 3"/>
          <p:cNvSpPr txBox="1"/>
          <p:nvPr/>
        </p:nvSpPr>
        <p:spPr>
          <a:xfrm>
            <a:off x="1524000" y="1371600"/>
            <a:ext cx="8686800" cy="701474"/>
          </a:xfrm>
          <a:prstGeom prst="rect">
            <a:avLst/>
          </a:prstGeom>
        </p:spPr>
        <p:txBody>
          <a:bodyPr vert="horz" wrap="square" lIns="0" tIns="54610" rIns="0" bIns="0" rtlCol="0">
            <a:spAutoFit/>
          </a:bodyPr>
          <a:lstStyle/>
          <a:p>
            <a:pPr marL="12700" algn="ctr">
              <a:lnSpc>
                <a:spcPct val="150000"/>
              </a:lnSpc>
              <a:spcBef>
                <a:spcPts val="325"/>
              </a:spcBef>
              <a:tabLst>
                <a:tab pos="241935" algn="l"/>
              </a:tabLst>
            </a:pPr>
            <a:r>
              <a:rPr lang="fr-FR" sz="2800" spc="-35" dirty="0" smtClean="0">
                <a:solidFill>
                  <a:srgbClr val="213B54"/>
                </a:solidFill>
                <a:latin typeface="Calibri"/>
                <a:cs typeface="Calibri"/>
              </a:rPr>
              <a:t>« Dessinez moi un mouton »</a:t>
            </a:r>
            <a:endParaRPr sz="2800" dirty="0">
              <a:latin typeface="Calibri"/>
              <a:cs typeface="Calibri"/>
            </a:endParaRPr>
          </a:p>
        </p:txBody>
      </p:sp>
      <p:sp>
        <p:nvSpPr>
          <p:cNvPr id="9" name="object 3"/>
          <p:cNvSpPr txBox="1"/>
          <p:nvPr/>
        </p:nvSpPr>
        <p:spPr>
          <a:xfrm>
            <a:off x="925169" y="2636310"/>
            <a:ext cx="10362717" cy="2416687"/>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Je veux que vous dessiniez un mouton</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Gris</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Pas trop gros, de taille normale</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Comme ceux qu’on voit un peu partout</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Avec ce côté « moutonneux » si caractéristique</a:t>
            </a:r>
            <a:endParaRPr lang="fr-FR" sz="2800" spc="-10" dirty="0">
              <a:solidFill>
                <a:srgbClr val="002F46"/>
              </a:solidFill>
              <a:cs typeface="Calibri"/>
            </a:endParaRPr>
          </a:p>
        </p:txBody>
      </p:sp>
    </p:spTree>
    <p:extLst>
      <p:ext uri="{BB962C8B-B14F-4D97-AF65-F5344CB8AC3E}">
        <p14:creationId xmlns:p14="http://schemas.microsoft.com/office/powerpoint/2010/main" val="8139681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48600" y="45161"/>
            <a:ext cx="4019930" cy="627736"/>
          </a:xfrm>
          <a:prstGeom prst="rect">
            <a:avLst/>
          </a:prstGeom>
        </p:spPr>
        <p:txBody>
          <a:bodyPr vert="horz" wrap="square" lIns="0" tIns="12065" rIns="0" bIns="0" rtlCol="0">
            <a:spAutoFit/>
          </a:bodyPr>
          <a:lstStyle/>
          <a:p>
            <a:pPr marL="12700">
              <a:lnSpc>
                <a:spcPct val="100000"/>
              </a:lnSpc>
              <a:spcBef>
                <a:spcPts val="95"/>
              </a:spcBef>
            </a:pPr>
            <a:r>
              <a:rPr lang="fr-FR" spc="-60" smtClean="0"/>
              <a:t>Fiabilité des sources</a:t>
            </a:r>
            <a:endParaRPr spc="-3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a:t>
            </a:fld>
            <a:endParaRPr dirty="0"/>
          </a:p>
        </p:txBody>
      </p:sp>
      <p:sp>
        <p:nvSpPr>
          <p:cNvPr id="3" name="object 3"/>
          <p:cNvSpPr txBox="1"/>
          <p:nvPr/>
        </p:nvSpPr>
        <p:spPr>
          <a:xfrm>
            <a:off x="1524000" y="1019852"/>
            <a:ext cx="8686800" cy="701474"/>
          </a:xfrm>
          <a:prstGeom prst="rect">
            <a:avLst/>
          </a:prstGeom>
        </p:spPr>
        <p:txBody>
          <a:bodyPr vert="horz" wrap="square" lIns="0" tIns="54610" rIns="0" bIns="0" rtlCol="0">
            <a:spAutoFit/>
          </a:bodyPr>
          <a:lstStyle/>
          <a:p>
            <a:pPr marL="12700" algn="ctr">
              <a:lnSpc>
                <a:spcPct val="150000"/>
              </a:lnSpc>
              <a:spcBef>
                <a:spcPts val="325"/>
              </a:spcBef>
              <a:tabLst>
                <a:tab pos="241935" algn="l"/>
              </a:tabLst>
            </a:pPr>
            <a:r>
              <a:rPr lang="fr-FR" sz="2800" spc="-35" dirty="0" smtClean="0">
                <a:solidFill>
                  <a:srgbClr val="213B54"/>
                </a:solidFill>
                <a:latin typeface="Calibri"/>
                <a:cs typeface="Calibri"/>
              </a:rPr>
              <a:t>« Dessinez moi un mouton »</a:t>
            </a:r>
            <a:endParaRPr sz="2800" dirty="0">
              <a:latin typeface="Calibri"/>
              <a:cs typeface="Calibri"/>
            </a:endParaRPr>
          </a:p>
        </p:txBody>
      </p:sp>
      <p:pic>
        <p:nvPicPr>
          <p:cNvPr id="3074" name="Picture 2" descr="Ã©sultat de recherche d'images pour &quot;mouton poussiÃ¨r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2514600"/>
            <a:ext cx="40386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Ã©sultat de recherche d'images pour &quot;mouton cadet&quo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9792" y="1915896"/>
            <a:ext cx="4148138" cy="414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25</a:t>
            </a:fld>
            <a:endParaRPr dirty="0"/>
          </a:p>
        </p:txBody>
      </p:sp>
      <p:sp>
        <p:nvSpPr>
          <p:cNvPr id="10" name="object 2"/>
          <p:cNvSpPr txBox="1">
            <a:spLocks/>
          </p:cNvSpPr>
          <p:nvPr/>
        </p:nvSpPr>
        <p:spPr>
          <a:xfrm>
            <a:off x="7772400" y="45161"/>
            <a:ext cx="4096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Fiabilité </a:t>
            </a:r>
            <a:r>
              <a:rPr lang="fr-FR" kern="0" spc="-20" smtClean="0"/>
              <a:t>des sources</a:t>
            </a:r>
            <a:endParaRPr lang="fr-FR" kern="0" spc="-40" dirty="0"/>
          </a:p>
        </p:txBody>
      </p:sp>
      <p:sp>
        <p:nvSpPr>
          <p:cNvPr id="12" name="object 3"/>
          <p:cNvSpPr txBox="1"/>
          <p:nvPr/>
        </p:nvSpPr>
        <p:spPr>
          <a:xfrm>
            <a:off x="925169" y="1600200"/>
            <a:ext cx="10362717" cy="4119718"/>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Problème identique pour les </a:t>
            </a:r>
            <a:r>
              <a:rPr lang="fr-FR" sz="2800" spc="-10" dirty="0" smtClean="0">
                <a:solidFill>
                  <a:schemeClr val="accent2"/>
                </a:solidFill>
                <a:cs typeface="Calibri"/>
              </a:rPr>
              <a:t>cahiers des charges</a:t>
            </a:r>
            <a:r>
              <a:rPr lang="fr-FR" sz="2800" spc="-10" dirty="0" smtClean="0">
                <a:solidFill>
                  <a:srgbClr val="002F46"/>
                </a:solidFill>
                <a:cs typeface="Calibri"/>
              </a:rPr>
              <a:t>:</a:t>
            </a:r>
            <a:r>
              <a:rPr lang="fr-FR" sz="2800" spc="-10" dirty="0" smtClean="0">
                <a:solidFill>
                  <a:schemeClr val="accent2"/>
                </a:solidFill>
                <a:cs typeface="Calibri"/>
              </a:rPr>
              <a:t> </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Présente la solution imaginée et pas le besoin</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Ambiguë</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Contient beaucoup d’implicite</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Ne suffit pas à comprendre le métier</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Écrit par un informaticien</a:t>
            </a:r>
          </a:p>
          <a:p>
            <a:pPr marL="2527300" marR="537845" lvl="5" indent="-228600">
              <a:spcBef>
                <a:spcPts val="800"/>
              </a:spcBef>
              <a:buFont typeface="Arial"/>
              <a:buChar char="•"/>
              <a:tabLst>
                <a:tab pos="241300" algn="l"/>
              </a:tabLst>
            </a:pPr>
            <a:r>
              <a:rPr lang="fr-FR" spc="-10" dirty="0" smtClean="0">
                <a:solidFill>
                  <a:srgbClr val="002F46"/>
                </a:solidFill>
                <a:cs typeface="Calibri"/>
              </a:rPr>
              <a:t>Solution technique au lieu du besoin</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Écrit pas un non informaticien</a:t>
            </a:r>
            <a:endParaRPr lang="fr-FR" sz="2400" spc="-10" dirty="0">
              <a:solidFill>
                <a:srgbClr val="002F46"/>
              </a:solidFill>
              <a:cs typeface="Calibri"/>
            </a:endParaRPr>
          </a:p>
          <a:p>
            <a:pPr marL="2527300" marR="537845" lvl="5" indent="-228600">
              <a:spcBef>
                <a:spcPts val="800"/>
              </a:spcBef>
              <a:buFont typeface="Arial"/>
              <a:buChar char="•"/>
              <a:tabLst>
                <a:tab pos="241300" algn="l"/>
              </a:tabLst>
            </a:pPr>
            <a:r>
              <a:rPr lang="fr-FR" spc="-10" dirty="0" smtClean="0">
                <a:solidFill>
                  <a:srgbClr val="002F46"/>
                </a:solidFill>
                <a:cs typeface="Calibri"/>
              </a:rPr>
              <a:t>Présente des solution irréalistes ou très complexes</a:t>
            </a:r>
          </a:p>
        </p:txBody>
      </p:sp>
    </p:spTree>
    <p:extLst>
      <p:ext uri="{BB962C8B-B14F-4D97-AF65-F5344CB8AC3E}">
        <p14:creationId xmlns:p14="http://schemas.microsoft.com/office/powerpoint/2010/main" val="462510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26</a:t>
            </a:fld>
            <a:endParaRPr dirty="0"/>
          </a:p>
        </p:txBody>
      </p:sp>
      <p:sp>
        <p:nvSpPr>
          <p:cNvPr id="10" name="object 2"/>
          <p:cNvSpPr txBox="1">
            <a:spLocks/>
          </p:cNvSpPr>
          <p:nvPr/>
        </p:nvSpPr>
        <p:spPr>
          <a:xfrm>
            <a:off x="7467600" y="45161"/>
            <a:ext cx="44009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Trouver </a:t>
            </a:r>
            <a:r>
              <a:rPr lang="fr-FR" kern="0" spc="-20" smtClean="0"/>
              <a:t>les exigences</a:t>
            </a:r>
            <a:endParaRPr lang="fr-FR" kern="0" spc="-40" dirty="0"/>
          </a:p>
        </p:txBody>
      </p:sp>
      <p:sp>
        <p:nvSpPr>
          <p:cNvPr id="12" name="object 3"/>
          <p:cNvSpPr txBox="1"/>
          <p:nvPr/>
        </p:nvSpPr>
        <p:spPr>
          <a:xfrm>
            <a:off x="914195" y="1676400"/>
            <a:ext cx="10362717" cy="3565720"/>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 Recueil des besoins »</a:t>
            </a:r>
          </a:p>
          <a:p>
            <a:pPr marL="698500" marR="537845" lvl="1" indent="-228600">
              <a:spcBef>
                <a:spcPts val="800"/>
              </a:spcBef>
              <a:buFont typeface="Arial"/>
              <a:buChar char="•"/>
              <a:tabLst>
                <a:tab pos="241300" algn="l"/>
              </a:tabLst>
            </a:pPr>
            <a:r>
              <a:rPr lang="fr-FR" sz="2800" spc="-10" dirty="0" smtClean="0">
                <a:solidFill>
                  <a:srgbClr val="002F46"/>
                </a:solidFill>
                <a:cs typeface="Calibri"/>
              </a:rPr>
              <a:t>But : </a:t>
            </a:r>
            <a:r>
              <a:rPr lang="fr-FR" sz="2800" spc="-10" dirty="0" smtClean="0">
                <a:solidFill>
                  <a:schemeClr val="accent2"/>
                </a:solidFill>
                <a:cs typeface="Calibri"/>
              </a:rPr>
              <a:t>Rassembler TOUTES les exigences </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Les exigences cachées, implicites, rêvées</a:t>
            </a:r>
            <a:r>
              <a:rPr lang="mr-IN" sz="2400" spc="-10" dirty="0" smtClean="0">
                <a:solidFill>
                  <a:srgbClr val="002F46"/>
                </a:solidFill>
                <a:cs typeface="Calibri"/>
              </a:rPr>
              <a:t>…</a:t>
            </a:r>
            <a:endParaRPr lang="fr-FR" sz="2400" spc="-10" dirty="0" smtClean="0">
              <a:solidFill>
                <a:srgbClr val="002F46"/>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Les exigences métier</a:t>
            </a:r>
            <a:endParaRPr lang="fr-FR" sz="2400" spc="-10" dirty="0">
              <a:solidFill>
                <a:srgbClr val="002F46"/>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Les exigences de processus (Contraintes, interfaces, qualité</a:t>
            </a:r>
            <a:r>
              <a:rPr lang="mr-IN" sz="2400" spc="-10" dirty="0" smtClean="0">
                <a:solidFill>
                  <a:srgbClr val="002F46"/>
                </a:solidFill>
                <a:cs typeface="Calibri"/>
              </a:rPr>
              <a:t>…</a:t>
            </a:r>
            <a:r>
              <a:rPr lang="fr-FR" sz="2400" spc="-10" dirty="0" smtClean="0">
                <a:solidFill>
                  <a:srgbClr val="002F46"/>
                </a:solidFill>
                <a:cs typeface="Calibri"/>
              </a:rPr>
              <a:t>)</a:t>
            </a:r>
          </a:p>
        </p:txBody>
      </p:sp>
    </p:spTree>
    <p:extLst>
      <p:ext uri="{BB962C8B-B14F-4D97-AF65-F5344CB8AC3E}">
        <p14:creationId xmlns:p14="http://schemas.microsoft.com/office/powerpoint/2010/main" val="13817752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27</a:t>
            </a:fld>
            <a:endParaRPr dirty="0"/>
          </a:p>
        </p:txBody>
      </p:sp>
      <p:sp>
        <p:nvSpPr>
          <p:cNvPr id="10" name="object 2"/>
          <p:cNvSpPr txBox="1">
            <a:spLocks/>
          </p:cNvSpPr>
          <p:nvPr/>
        </p:nvSpPr>
        <p:spPr>
          <a:xfrm>
            <a:off x="7391400" y="45161"/>
            <a:ext cx="4477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Le recueil des besoins</a:t>
            </a:r>
            <a:endParaRPr lang="fr-FR" kern="0" spc="-40" dirty="0"/>
          </a:p>
        </p:txBody>
      </p:sp>
      <p:sp>
        <p:nvSpPr>
          <p:cNvPr id="12" name="object 3"/>
          <p:cNvSpPr txBox="1"/>
          <p:nvPr/>
        </p:nvSpPr>
        <p:spPr>
          <a:xfrm>
            <a:off x="925169" y="1828800"/>
            <a:ext cx="10362717" cy="3852978"/>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S’</a:t>
            </a:r>
            <a:r>
              <a:rPr lang="fr-FR" sz="2800" spc="-10" dirty="0" smtClean="0">
                <a:solidFill>
                  <a:schemeClr val="accent2"/>
                </a:solidFill>
                <a:cs typeface="Calibri"/>
              </a:rPr>
              <a:t>adapter </a:t>
            </a:r>
            <a:r>
              <a:rPr lang="fr-FR" sz="2800" spc="-10" dirty="0" smtClean="0">
                <a:solidFill>
                  <a:srgbClr val="002F46"/>
                </a:solidFill>
                <a:cs typeface="Calibri"/>
              </a:rPr>
              <a:t>au contexte</a:t>
            </a:r>
            <a:r>
              <a:rPr lang="fr-FR" sz="2800" spc="-10" dirty="0" smtClean="0">
                <a:solidFill>
                  <a:schemeClr val="accent2"/>
                </a:solidFill>
                <a:cs typeface="Calibri"/>
              </a:rPr>
              <a:t> </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Accès au métier ou non</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Situations (Remplacement, adaptation d’un produit, nouveau produit)</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Environnement (Agile ou non</a:t>
            </a:r>
            <a:r>
              <a:rPr lang="mr-IN" sz="2400" spc="-10" dirty="0" smtClean="0">
                <a:solidFill>
                  <a:srgbClr val="002F46"/>
                </a:solidFill>
                <a:cs typeface="Calibri"/>
              </a:rPr>
              <a:t>…</a:t>
            </a:r>
            <a:r>
              <a:rPr lang="fr-FR" sz="2400" spc="-10" dirty="0" smtClean="0">
                <a:solidFill>
                  <a:srgbClr val="002F46"/>
                </a:solidFill>
                <a:cs typeface="Calibri"/>
              </a:rPr>
              <a:t>)</a:t>
            </a:r>
          </a:p>
          <a:p>
            <a:pPr marL="1612900" marR="537845" lvl="3" indent="-228600">
              <a:spcBef>
                <a:spcPts val="800"/>
              </a:spcBef>
              <a:buFont typeface="Arial"/>
              <a:buChar char="•"/>
              <a:tabLst>
                <a:tab pos="241300" algn="l"/>
              </a:tabLst>
            </a:pPr>
            <a:endParaRPr lang="fr-FR" sz="2400" spc="-10" dirty="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Se détacher de la technologie</a:t>
            </a:r>
            <a:endParaRPr lang="fr-FR" sz="2800" spc="-10" dirty="0">
              <a:solidFill>
                <a:srgbClr val="002F46"/>
              </a:solidFill>
              <a:cs typeface="Calibri"/>
            </a:endParaRPr>
          </a:p>
          <a:p>
            <a:pPr marL="1612900" marR="537845" lvl="3" indent="-228600">
              <a:spcBef>
                <a:spcPts val="800"/>
              </a:spcBef>
              <a:buFont typeface="Arial"/>
              <a:buChar char="•"/>
              <a:tabLst>
                <a:tab pos="241300" algn="l"/>
              </a:tabLst>
            </a:pPr>
            <a:endParaRPr lang="fr-FR" sz="2800" spc="-10" dirty="0">
              <a:solidFill>
                <a:srgbClr val="002F46"/>
              </a:solidFill>
              <a:cs typeface="Calibri"/>
            </a:endParaRPr>
          </a:p>
        </p:txBody>
      </p:sp>
    </p:spTree>
    <p:extLst>
      <p:ext uri="{BB962C8B-B14F-4D97-AF65-F5344CB8AC3E}">
        <p14:creationId xmlns:p14="http://schemas.microsoft.com/office/powerpoint/2010/main" val="6090563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28</a:t>
            </a:fld>
            <a:endParaRPr dirty="0"/>
          </a:p>
        </p:txBody>
      </p:sp>
      <p:sp>
        <p:nvSpPr>
          <p:cNvPr id="10" name="object 2"/>
          <p:cNvSpPr txBox="1">
            <a:spLocks/>
          </p:cNvSpPr>
          <p:nvPr/>
        </p:nvSpPr>
        <p:spPr>
          <a:xfrm>
            <a:off x="5029200" y="45161"/>
            <a:ext cx="68393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Méthodes de </a:t>
            </a:r>
            <a:r>
              <a:rPr lang="fr-FR" kern="0" spc="-20" dirty="0" smtClean="0"/>
              <a:t>recueil des besoins</a:t>
            </a:r>
            <a:endParaRPr lang="fr-FR" kern="0" spc="-40" dirty="0"/>
          </a:p>
        </p:txBody>
      </p:sp>
      <p:sp>
        <p:nvSpPr>
          <p:cNvPr id="2" name="Rectangle 1"/>
          <p:cNvSpPr/>
          <p:nvPr/>
        </p:nvSpPr>
        <p:spPr>
          <a:xfrm>
            <a:off x="5410200" y="1523976"/>
            <a:ext cx="6096000" cy="1692771"/>
          </a:xfrm>
          <a:prstGeom prst="rect">
            <a:avLst/>
          </a:prstGeom>
        </p:spPr>
        <p:txBody>
          <a:bodyPr>
            <a:spAutoFit/>
          </a:bodyPr>
          <a:lstStyle/>
          <a:p>
            <a:pPr marL="1384300" marR="537845" lvl="3">
              <a:spcBef>
                <a:spcPts val="800"/>
              </a:spcBef>
              <a:tabLst>
                <a:tab pos="241300" algn="l"/>
              </a:tabLst>
            </a:pPr>
            <a:r>
              <a:rPr lang="fr-FR" sz="2400" spc="-10" dirty="0" smtClean="0">
                <a:solidFill>
                  <a:schemeClr val="accent2"/>
                </a:solidFill>
                <a:cs typeface="Calibri"/>
              </a:rPr>
              <a:t>BDD </a:t>
            </a:r>
            <a:r>
              <a:rPr lang="fr-FR" sz="2400" spc="-10" dirty="0">
                <a:solidFill>
                  <a:schemeClr val="accent2"/>
                </a:solidFill>
                <a:cs typeface="Calibri"/>
              </a:rPr>
              <a:t>/ Technique : </a:t>
            </a:r>
          </a:p>
          <a:p>
            <a:pPr marL="1612900" marR="537845" lvl="3" indent="-228600">
              <a:spcBef>
                <a:spcPts val="800"/>
              </a:spcBef>
              <a:buFont typeface="Arial"/>
              <a:buChar char="•"/>
              <a:tabLst>
                <a:tab pos="241300" algn="l"/>
              </a:tabLst>
            </a:pPr>
            <a:r>
              <a:rPr lang="fr-FR" sz="2000" spc="-10" dirty="0">
                <a:solidFill>
                  <a:srgbClr val="002F46"/>
                </a:solidFill>
                <a:cs typeface="Calibri"/>
              </a:rPr>
              <a:t>Etude des systèmes </a:t>
            </a:r>
            <a:r>
              <a:rPr lang="fr-FR" sz="2000" spc="-10" dirty="0" smtClean="0">
                <a:solidFill>
                  <a:srgbClr val="002F46"/>
                </a:solidFill>
                <a:cs typeface="Calibri"/>
              </a:rPr>
              <a:t>existants </a:t>
            </a:r>
            <a:endParaRPr lang="fr-FR" sz="2000" spc="-10" dirty="0">
              <a:solidFill>
                <a:srgbClr val="002F46"/>
              </a:solidFill>
              <a:cs typeface="Calibri"/>
            </a:endParaRPr>
          </a:p>
          <a:p>
            <a:pPr marL="1612900" marR="537845" lvl="3" indent="-228600">
              <a:spcBef>
                <a:spcPts val="800"/>
              </a:spcBef>
              <a:buFont typeface="Arial"/>
              <a:buChar char="•"/>
              <a:tabLst>
                <a:tab pos="241300" algn="l"/>
              </a:tabLst>
            </a:pPr>
            <a:r>
              <a:rPr lang="fr-FR" sz="2000" spc="-10" dirty="0" smtClean="0">
                <a:solidFill>
                  <a:srgbClr val="002F46"/>
                </a:solidFill>
                <a:cs typeface="Calibri"/>
              </a:rPr>
              <a:t>Analyse </a:t>
            </a:r>
            <a:r>
              <a:rPr lang="fr-FR" sz="2000" spc="-10" dirty="0">
                <a:solidFill>
                  <a:srgbClr val="002F46"/>
                </a:solidFill>
                <a:cs typeface="Calibri"/>
              </a:rPr>
              <a:t>des interfaces</a:t>
            </a:r>
          </a:p>
          <a:p>
            <a:pPr marL="1612900" marR="537845" lvl="3" indent="-228600">
              <a:spcBef>
                <a:spcPts val="800"/>
              </a:spcBef>
              <a:buFont typeface="Arial"/>
              <a:buChar char="•"/>
              <a:tabLst>
                <a:tab pos="241300" algn="l"/>
              </a:tabLst>
            </a:pPr>
            <a:r>
              <a:rPr lang="fr-FR" sz="2000" spc="-10" dirty="0" smtClean="0">
                <a:solidFill>
                  <a:srgbClr val="002F46"/>
                </a:solidFill>
                <a:cs typeface="Calibri"/>
              </a:rPr>
              <a:t>Entretiens</a:t>
            </a:r>
            <a:r>
              <a:rPr lang="mr-IN" sz="2000" spc="-10" dirty="0">
                <a:solidFill>
                  <a:srgbClr val="002F46"/>
                </a:solidFill>
                <a:cs typeface="Calibri"/>
              </a:rPr>
              <a:t>…</a:t>
            </a:r>
            <a:endParaRPr lang="fr-FR" sz="2400" spc="-10" dirty="0">
              <a:solidFill>
                <a:srgbClr val="002F46"/>
              </a:solidFill>
              <a:cs typeface="Calibri"/>
            </a:endParaRPr>
          </a:p>
        </p:txBody>
      </p:sp>
      <p:sp>
        <p:nvSpPr>
          <p:cNvPr id="3" name="Rectangle 2"/>
          <p:cNvSpPr/>
          <p:nvPr/>
        </p:nvSpPr>
        <p:spPr>
          <a:xfrm>
            <a:off x="-457200" y="1447800"/>
            <a:ext cx="6096000" cy="1282402"/>
          </a:xfrm>
          <a:prstGeom prst="rect">
            <a:avLst/>
          </a:prstGeom>
        </p:spPr>
        <p:txBody>
          <a:bodyPr>
            <a:spAutoFit/>
          </a:bodyPr>
          <a:lstStyle/>
          <a:p>
            <a:pPr marL="1384300" marR="537845" lvl="3">
              <a:spcBef>
                <a:spcPts val="800"/>
              </a:spcBef>
              <a:tabLst>
                <a:tab pos="241300" algn="l"/>
              </a:tabLst>
            </a:pPr>
            <a:r>
              <a:rPr lang="fr-FR" sz="2400" spc="-10" dirty="0">
                <a:solidFill>
                  <a:schemeClr val="accent2"/>
                </a:solidFill>
                <a:cs typeface="Calibri"/>
              </a:rPr>
              <a:t>Interfaces</a:t>
            </a:r>
            <a:r>
              <a:rPr lang="fr-FR" sz="2400" spc="-10" dirty="0">
                <a:solidFill>
                  <a:srgbClr val="002F46"/>
                </a:solidFill>
                <a:cs typeface="Calibri"/>
              </a:rPr>
              <a:t> : </a:t>
            </a:r>
          </a:p>
          <a:p>
            <a:pPr marL="1612900" marR="537845" lvl="3" indent="-228600">
              <a:spcBef>
                <a:spcPts val="800"/>
              </a:spcBef>
              <a:buFont typeface="Arial"/>
              <a:buChar char="•"/>
              <a:tabLst>
                <a:tab pos="241300" algn="l"/>
              </a:tabLst>
            </a:pPr>
            <a:r>
              <a:rPr lang="fr-FR" sz="2000" spc="-10" dirty="0">
                <a:solidFill>
                  <a:srgbClr val="002F46"/>
                </a:solidFill>
                <a:cs typeface="Calibri"/>
              </a:rPr>
              <a:t>Prototypage/</a:t>
            </a:r>
            <a:r>
              <a:rPr lang="fr-FR" sz="2000" spc="-10" dirty="0" err="1">
                <a:solidFill>
                  <a:srgbClr val="002F46"/>
                </a:solidFill>
                <a:cs typeface="Calibri"/>
              </a:rPr>
              <a:t>Mockup</a:t>
            </a:r>
            <a:endParaRPr lang="fr-FR" sz="2000" spc="-10" dirty="0">
              <a:solidFill>
                <a:srgbClr val="002F46"/>
              </a:solidFill>
              <a:cs typeface="Calibri"/>
            </a:endParaRPr>
          </a:p>
          <a:p>
            <a:pPr marL="1612900" marR="537845" lvl="3" indent="-228600">
              <a:spcBef>
                <a:spcPts val="800"/>
              </a:spcBef>
              <a:buFont typeface="Arial"/>
              <a:buChar char="•"/>
              <a:tabLst>
                <a:tab pos="241300" algn="l"/>
              </a:tabLst>
            </a:pPr>
            <a:r>
              <a:rPr lang="fr-FR" sz="2000" spc="-10" dirty="0">
                <a:solidFill>
                  <a:srgbClr val="002F46"/>
                </a:solidFill>
                <a:cs typeface="Calibri"/>
              </a:rPr>
              <a:t>Scénarios d’utilisation (</a:t>
            </a:r>
            <a:r>
              <a:rPr lang="fr-FR" sz="2000" spc="-10" dirty="0" err="1">
                <a:solidFill>
                  <a:srgbClr val="002F46"/>
                </a:solidFill>
                <a:cs typeface="Calibri"/>
              </a:rPr>
              <a:t>Storyboard</a:t>
            </a:r>
            <a:r>
              <a:rPr lang="fr-FR" sz="2000" spc="-10" dirty="0">
                <a:solidFill>
                  <a:srgbClr val="002F46"/>
                </a:solidFill>
                <a:cs typeface="Calibri"/>
              </a:rPr>
              <a:t>)</a:t>
            </a:r>
            <a:r>
              <a:rPr lang="mr-IN" sz="2000" spc="-10" dirty="0">
                <a:solidFill>
                  <a:srgbClr val="002F46"/>
                </a:solidFill>
                <a:cs typeface="Calibri"/>
              </a:rPr>
              <a:t>…</a:t>
            </a:r>
            <a:endParaRPr lang="fr-FR" sz="2000" spc="-10" dirty="0">
              <a:solidFill>
                <a:srgbClr val="002F46"/>
              </a:solidFill>
              <a:cs typeface="Calibri"/>
            </a:endParaRPr>
          </a:p>
        </p:txBody>
      </p:sp>
      <p:sp>
        <p:nvSpPr>
          <p:cNvPr id="6" name="Rectangle 5"/>
          <p:cNvSpPr/>
          <p:nvPr/>
        </p:nvSpPr>
        <p:spPr>
          <a:xfrm>
            <a:off x="-457646" y="3367216"/>
            <a:ext cx="6553200" cy="1692771"/>
          </a:xfrm>
          <a:prstGeom prst="rect">
            <a:avLst/>
          </a:prstGeom>
        </p:spPr>
        <p:txBody>
          <a:bodyPr wrap="square">
            <a:spAutoFit/>
          </a:bodyPr>
          <a:lstStyle/>
          <a:p>
            <a:pPr marL="1384300" marR="537845" lvl="3">
              <a:spcBef>
                <a:spcPts val="800"/>
              </a:spcBef>
              <a:tabLst>
                <a:tab pos="241300" algn="l"/>
              </a:tabLst>
            </a:pPr>
            <a:r>
              <a:rPr lang="fr-FR" sz="2400" spc="-10" dirty="0">
                <a:solidFill>
                  <a:schemeClr val="accent2"/>
                </a:solidFill>
                <a:cs typeface="Calibri"/>
              </a:rPr>
              <a:t>Métier : </a:t>
            </a:r>
          </a:p>
          <a:p>
            <a:pPr marL="1612900" marR="537845" lvl="3" indent="-228600">
              <a:spcBef>
                <a:spcPts val="800"/>
              </a:spcBef>
              <a:buFont typeface="Arial"/>
              <a:buChar char="•"/>
              <a:tabLst>
                <a:tab pos="241300" algn="l"/>
              </a:tabLst>
            </a:pPr>
            <a:r>
              <a:rPr lang="fr-FR" sz="2000" spc="-10" dirty="0">
                <a:solidFill>
                  <a:srgbClr val="002F46"/>
                </a:solidFill>
                <a:cs typeface="Calibri"/>
              </a:rPr>
              <a:t>Entretiens</a:t>
            </a:r>
          </a:p>
          <a:p>
            <a:pPr marL="1612900" marR="537845" lvl="3" indent="-228600">
              <a:spcBef>
                <a:spcPts val="800"/>
              </a:spcBef>
              <a:buFont typeface="Arial"/>
              <a:buChar char="•"/>
              <a:tabLst>
                <a:tab pos="241300" algn="l"/>
              </a:tabLst>
            </a:pPr>
            <a:r>
              <a:rPr lang="fr-FR" sz="2000" spc="-10" dirty="0">
                <a:solidFill>
                  <a:srgbClr val="002F46"/>
                </a:solidFill>
                <a:cs typeface="Calibri"/>
              </a:rPr>
              <a:t>Scénarios détaillés, </a:t>
            </a:r>
          </a:p>
          <a:p>
            <a:pPr marL="1612900" marR="537845" lvl="3" indent="-228600">
              <a:spcBef>
                <a:spcPts val="800"/>
              </a:spcBef>
              <a:buFont typeface="Arial"/>
              <a:buChar char="•"/>
              <a:tabLst>
                <a:tab pos="241300" algn="l"/>
              </a:tabLst>
            </a:pPr>
            <a:r>
              <a:rPr lang="fr-FR" sz="2000" spc="-10" dirty="0">
                <a:solidFill>
                  <a:srgbClr val="002F46"/>
                </a:solidFill>
                <a:cs typeface="Calibri"/>
              </a:rPr>
              <a:t>Apprentissage du métier, </a:t>
            </a:r>
            <a:r>
              <a:rPr lang="fr-FR" sz="2000" spc="-10" dirty="0" err="1">
                <a:solidFill>
                  <a:srgbClr val="002F46"/>
                </a:solidFill>
                <a:cs typeface="Calibri"/>
              </a:rPr>
              <a:t>shadowing</a:t>
            </a:r>
            <a:r>
              <a:rPr lang="mr-IN" sz="2000" spc="-10" dirty="0">
                <a:solidFill>
                  <a:srgbClr val="002F46"/>
                </a:solidFill>
                <a:cs typeface="Calibri"/>
              </a:rPr>
              <a:t>…</a:t>
            </a:r>
            <a:endParaRPr lang="fr-FR" dirty="0"/>
          </a:p>
        </p:txBody>
      </p:sp>
      <p:sp>
        <p:nvSpPr>
          <p:cNvPr id="8" name="Rectangle 7"/>
          <p:cNvSpPr/>
          <p:nvPr/>
        </p:nvSpPr>
        <p:spPr>
          <a:xfrm>
            <a:off x="5410200" y="3777585"/>
            <a:ext cx="6858000" cy="1282402"/>
          </a:xfrm>
          <a:prstGeom prst="rect">
            <a:avLst/>
          </a:prstGeom>
        </p:spPr>
        <p:txBody>
          <a:bodyPr wrap="square">
            <a:spAutoFit/>
          </a:bodyPr>
          <a:lstStyle/>
          <a:p>
            <a:pPr marL="1384300" marR="537845" lvl="3">
              <a:spcBef>
                <a:spcPts val="800"/>
              </a:spcBef>
              <a:tabLst>
                <a:tab pos="241300" algn="l"/>
              </a:tabLst>
            </a:pPr>
            <a:r>
              <a:rPr lang="fr-FR" sz="2400" spc="-10" dirty="0" smtClean="0">
                <a:solidFill>
                  <a:schemeClr val="accent2"/>
                </a:solidFill>
                <a:cs typeface="Calibri"/>
              </a:rPr>
              <a:t>Projet : </a:t>
            </a:r>
            <a:endParaRPr lang="fr-FR" sz="2400" spc="-10" dirty="0">
              <a:solidFill>
                <a:schemeClr val="accent2"/>
              </a:solidFill>
              <a:cs typeface="Calibri"/>
            </a:endParaRPr>
          </a:p>
          <a:p>
            <a:pPr marL="1612900" marR="537845" lvl="3" indent="-228600">
              <a:spcBef>
                <a:spcPts val="800"/>
              </a:spcBef>
              <a:buFont typeface="Arial"/>
              <a:buChar char="•"/>
              <a:tabLst>
                <a:tab pos="241300" algn="l"/>
              </a:tabLst>
            </a:pPr>
            <a:r>
              <a:rPr lang="fr-FR" sz="2000" spc="-10" dirty="0" smtClean="0">
                <a:solidFill>
                  <a:srgbClr val="002F46"/>
                </a:solidFill>
                <a:cs typeface="Calibri"/>
              </a:rPr>
              <a:t>Analyse approfondie du cahier des charges</a:t>
            </a:r>
            <a:endParaRPr lang="fr-FR" sz="2000" spc="-10" dirty="0">
              <a:solidFill>
                <a:srgbClr val="002F46"/>
              </a:solidFill>
              <a:cs typeface="Calibri"/>
            </a:endParaRPr>
          </a:p>
          <a:p>
            <a:pPr marL="1612900" marR="537845" lvl="3" indent="-228600">
              <a:spcBef>
                <a:spcPts val="800"/>
              </a:spcBef>
              <a:buFont typeface="Arial"/>
              <a:buChar char="•"/>
              <a:tabLst>
                <a:tab pos="241300" algn="l"/>
              </a:tabLst>
            </a:pPr>
            <a:r>
              <a:rPr lang="fr-FR" sz="2000" spc="-10" dirty="0" smtClean="0">
                <a:solidFill>
                  <a:srgbClr val="002F46"/>
                </a:solidFill>
                <a:cs typeface="Calibri"/>
              </a:rPr>
              <a:t>Entretien, questions</a:t>
            </a:r>
            <a:endParaRPr lang="fr-FR" sz="2000" spc="-10" dirty="0">
              <a:solidFill>
                <a:srgbClr val="002F46"/>
              </a:solidFill>
              <a:cs typeface="Calibri"/>
            </a:endParaRPr>
          </a:p>
        </p:txBody>
      </p:sp>
    </p:spTree>
    <p:extLst>
      <p:ext uri="{BB962C8B-B14F-4D97-AF65-F5344CB8AC3E}">
        <p14:creationId xmlns:p14="http://schemas.microsoft.com/office/powerpoint/2010/main" val="15027943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29</a:t>
            </a:fld>
            <a:endParaRPr dirty="0"/>
          </a:p>
        </p:txBody>
      </p:sp>
      <p:sp>
        <p:nvSpPr>
          <p:cNvPr id="10" name="object 2"/>
          <p:cNvSpPr txBox="1">
            <a:spLocks/>
          </p:cNvSpPr>
          <p:nvPr/>
        </p:nvSpPr>
        <p:spPr>
          <a:xfrm>
            <a:off x="5715000" y="45161"/>
            <a:ext cx="61535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Gestion du </a:t>
            </a:r>
            <a:r>
              <a:rPr lang="fr-FR" kern="0" spc="-20" dirty="0" smtClean="0"/>
              <a:t>recueil des besoins</a:t>
            </a:r>
            <a:endParaRPr lang="fr-FR" kern="0" spc="-40" dirty="0"/>
          </a:p>
        </p:txBody>
      </p:sp>
      <p:sp>
        <p:nvSpPr>
          <p:cNvPr id="9" name="object 3"/>
          <p:cNvSpPr txBox="1"/>
          <p:nvPr/>
        </p:nvSpPr>
        <p:spPr>
          <a:xfrm>
            <a:off x="925169" y="1828800"/>
            <a:ext cx="10362717" cy="3955570"/>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err="1" smtClean="0">
                <a:solidFill>
                  <a:schemeClr val="accent2"/>
                </a:solidFill>
                <a:cs typeface="Calibri"/>
              </a:rPr>
              <a:t>Mindmap</a:t>
            </a:r>
            <a:r>
              <a:rPr lang="fr-FR" sz="2800" spc="-10" dirty="0" smtClean="0">
                <a:solidFill>
                  <a:schemeClr val="accent2"/>
                </a:solidFill>
                <a:cs typeface="Calibri"/>
              </a:rPr>
              <a:t> </a:t>
            </a:r>
            <a:r>
              <a:rPr lang="fr-FR" sz="2800" spc="-10" dirty="0" smtClean="0">
                <a:solidFill>
                  <a:srgbClr val="002F46"/>
                </a:solidFill>
                <a:cs typeface="Calibri"/>
              </a:rPr>
              <a:t>/ Carte Heuristique</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endParaRPr lang="fr-FR" sz="2400" spc="-10" dirty="0" smtClean="0">
              <a:solidFill>
                <a:srgbClr val="002F46"/>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 Reflète » le fonctionnement de la pensée</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Prise de notes</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Lien et hiérarchisation entre les idées</a:t>
            </a:r>
          </a:p>
          <a:p>
            <a:pPr marL="1612900" marR="537845" lvl="3" indent="-228600">
              <a:spcBef>
                <a:spcPts val="800"/>
              </a:spcBef>
              <a:buFont typeface="Arial"/>
              <a:buChar char="•"/>
              <a:tabLst>
                <a:tab pos="241300" algn="l"/>
              </a:tabLst>
            </a:pPr>
            <a:endParaRPr lang="fr-FR" sz="2400" spc="-10" dirty="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Aller au fond de chaque sujet</a:t>
            </a:r>
            <a:endParaRPr lang="fr-FR" sz="2800" spc="-10" dirty="0">
              <a:solidFill>
                <a:srgbClr val="002F46"/>
              </a:solidFill>
              <a:cs typeface="Calibri"/>
            </a:endParaRPr>
          </a:p>
          <a:p>
            <a:pPr marL="1612900" marR="537845" lvl="3" indent="-228600">
              <a:spcBef>
                <a:spcPts val="800"/>
              </a:spcBef>
              <a:buFont typeface="Arial"/>
              <a:buChar char="•"/>
              <a:tabLst>
                <a:tab pos="241300" algn="l"/>
              </a:tabLst>
            </a:pPr>
            <a:endParaRPr lang="fr-FR" sz="2800" spc="-10" dirty="0">
              <a:solidFill>
                <a:srgbClr val="002F46"/>
              </a:solidFill>
              <a:cs typeface="Calibri"/>
            </a:endParaRPr>
          </a:p>
        </p:txBody>
      </p:sp>
    </p:spTree>
    <p:extLst>
      <p:ext uri="{BB962C8B-B14F-4D97-AF65-F5344CB8AC3E}">
        <p14:creationId xmlns:p14="http://schemas.microsoft.com/office/powerpoint/2010/main" val="1881918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41746" y="45161"/>
            <a:ext cx="6524625" cy="635000"/>
          </a:xfrm>
          <a:prstGeom prst="rect">
            <a:avLst/>
          </a:prstGeom>
        </p:spPr>
        <p:txBody>
          <a:bodyPr vert="horz" wrap="square" lIns="0" tIns="12065" rIns="0" bIns="0" rtlCol="0">
            <a:spAutoFit/>
          </a:bodyPr>
          <a:lstStyle/>
          <a:p>
            <a:pPr marL="12700">
              <a:lnSpc>
                <a:spcPct val="100000"/>
              </a:lnSpc>
              <a:spcBef>
                <a:spcPts val="95"/>
              </a:spcBef>
            </a:pPr>
            <a:r>
              <a:rPr spc="-35" dirty="0"/>
              <a:t>Objectifs </a:t>
            </a:r>
            <a:r>
              <a:rPr spc="-40" dirty="0"/>
              <a:t>pédagogiques </a:t>
            </a:r>
            <a:r>
              <a:rPr spc="-20" dirty="0"/>
              <a:t>du</a:t>
            </a:r>
            <a:r>
              <a:rPr spc="-160" dirty="0"/>
              <a:t> </a:t>
            </a:r>
            <a:r>
              <a:rPr spc="-45" dirty="0"/>
              <a:t>cours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a:t>
            </a:fld>
            <a:endParaRPr dirty="0"/>
          </a:p>
        </p:txBody>
      </p:sp>
      <p:sp>
        <p:nvSpPr>
          <p:cNvPr id="3" name="object 3"/>
          <p:cNvSpPr txBox="1"/>
          <p:nvPr/>
        </p:nvSpPr>
        <p:spPr>
          <a:xfrm>
            <a:off x="916939" y="1465910"/>
            <a:ext cx="8681720" cy="2689839"/>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935" algn="l"/>
              </a:tabLst>
            </a:pPr>
            <a:r>
              <a:rPr sz="2800" spc="-5" dirty="0">
                <a:solidFill>
                  <a:srgbClr val="213B54"/>
                </a:solidFill>
                <a:latin typeface="Calibri"/>
                <a:cs typeface="Calibri"/>
              </a:rPr>
              <a:t>À l’issue de </a:t>
            </a:r>
            <a:r>
              <a:rPr sz="2800" spc="-20" dirty="0" smtClean="0">
                <a:solidFill>
                  <a:srgbClr val="213B54"/>
                </a:solidFill>
                <a:latin typeface="Calibri"/>
                <a:cs typeface="Calibri"/>
              </a:rPr>
              <a:t>cette </a:t>
            </a:r>
            <a:r>
              <a:rPr lang="fr-FR" sz="2800" spc="-15" dirty="0" smtClean="0">
                <a:solidFill>
                  <a:srgbClr val="213B54"/>
                </a:solidFill>
                <a:latin typeface="Calibri"/>
                <a:cs typeface="Calibri"/>
              </a:rPr>
              <a:t>journée</a:t>
            </a:r>
            <a:r>
              <a:rPr sz="2800" spc="-15" dirty="0" smtClean="0">
                <a:solidFill>
                  <a:srgbClr val="213B54"/>
                </a:solidFill>
                <a:latin typeface="Calibri"/>
                <a:cs typeface="Calibri"/>
              </a:rPr>
              <a:t>, </a:t>
            </a:r>
            <a:r>
              <a:rPr sz="2800" spc="-15" dirty="0">
                <a:solidFill>
                  <a:srgbClr val="213B54"/>
                </a:solidFill>
                <a:latin typeface="Calibri"/>
                <a:cs typeface="Calibri"/>
              </a:rPr>
              <a:t>vous </a:t>
            </a:r>
            <a:r>
              <a:rPr sz="2800" spc="-20" dirty="0">
                <a:solidFill>
                  <a:srgbClr val="213B54"/>
                </a:solidFill>
                <a:latin typeface="Calibri"/>
                <a:cs typeface="Calibri"/>
              </a:rPr>
              <a:t>serez </a:t>
            </a:r>
            <a:r>
              <a:rPr sz="2800" spc="-5" dirty="0">
                <a:solidFill>
                  <a:srgbClr val="213B54"/>
                </a:solidFill>
                <a:latin typeface="Calibri"/>
                <a:cs typeface="Calibri"/>
              </a:rPr>
              <a:t>en </a:t>
            </a:r>
            <a:r>
              <a:rPr sz="2800" spc="-15" dirty="0">
                <a:solidFill>
                  <a:srgbClr val="213B54"/>
                </a:solidFill>
                <a:latin typeface="Calibri"/>
                <a:cs typeface="Calibri"/>
              </a:rPr>
              <a:t>mesure </a:t>
            </a:r>
            <a:r>
              <a:rPr sz="2800" spc="-5" dirty="0">
                <a:solidFill>
                  <a:srgbClr val="213B54"/>
                </a:solidFill>
                <a:latin typeface="Calibri"/>
                <a:cs typeface="Calibri"/>
              </a:rPr>
              <a:t>de</a:t>
            </a:r>
            <a:r>
              <a:rPr sz="2800" spc="135" dirty="0">
                <a:solidFill>
                  <a:srgbClr val="213B54"/>
                </a:solidFill>
                <a:latin typeface="Calibri"/>
                <a:cs typeface="Calibri"/>
              </a:rPr>
              <a:t> </a:t>
            </a:r>
            <a:r>
              <a:rPr sz="2800" spc="-5" dirty="0">
                <a:solidFill>
                  <a:srgbClr val="213B54"/>
                </a:solidFill>
                <a:latin typeface="Calibri"/>
                <a:cs typeface="Calibri"/>
              </a:rPr>
              <a:t>:</a:t>
            </a:r>
            <a:endParaRPr sz="2800" dirty="0">
              <a:latin typeface="Calibri"/>
              <a:cs typeface="Calibri"/>
            </a:endParaRPr>
          </a:p>
          <a:p>
            <a:pPr>
              <a:lnSpc>
                <a:spcPct val="100000"/>
              </a:lnSpc>
              <a:spcBef>
                <a:spcPts val="5"/>
              </a:spcBef>
              <a:buClr>
                <a:srgbClr val="213B54"/>
              </a:buClr>
              <a:buFont typeface="Arial"/>
              <a:buChar char="•"/>
            </a:pPr>
            <a:endParaRPr lang="fr-FR" sz="3700" dirty="0" smtClean="0">
              <a:latin typeface="Times New Roman"/>
              <a:cs typeface="Times New Roman"/>
            </a:endParaRPr>
          </a:p>
          <a:p>
            <a:pPr>
              <a:lnSpc>
                <a:spcPct val="100000"/>
              </a:lnSpc>
              <a:spcBef>
                <a:spcPts val="5"/>
              </a:spcBef>
              <a:buClr>
                <a:srgbClr val="213B54"/>
              </a:buClr>
              <a:buFont typeface="Arial"/>
              <a:buChar char="•"/>
            </a:pPr>
            <a:endParaRPr sz="3700" dirty="0">
              <a:latin typeface="Times New Roman"/>
              <a:cs typeface="Times New Roman"/>
            </a:endParaRPr>
          </a:p>
          <a:p>
            <a:pPr marL="698500" lvl="1" indent="-228600">
              <a:lnSpc>
                <a:spcPct val="100000"/>
              </a:lnSpc>
              <a:buFont typeface="Arial"/>
              <a:buChar char="•"/>
              <a:tabLst>
                <a:tab pos="699135" algn="l"/>
              </a:tabLst>
            </a:pPr>
            <a:r>
              <a:rPr lang="fr-FR" sz="2400" spc="-10" dirty="0" smtClean="0">
                <a:solidFill>
                  <a:srgbClr val="213B54"/>
                </a:solidFill>
                <a:latin typeface="Calibri"/>
                <a:cs typeface="Calibri"/>
              </a:rPr>
              <a:t>Comprendre ce qu’est une exigence</a:t>
            </a:r>
            <a:endParaRPr lang="fr-FR" sz="2400" dirty="0" smtClean="0">
              <a:solidFill>
                <a:srgbClr val="213B54"/>
              </a:solidFill>
              <a:latin typeface="Calibri"/>
              <a:cs typeface="Calibri"/>
            </a:endParaRPr>
          </a:p>
          <a:p>
            <a:pPr marL="698500" lvl="1" indent="-228600">
              <a:lnSpc>
                <a:spcPct val="100000"/>
              </a:lnSpc>
              <a:buFont typeface="Arial"/>
              <a:buChar char="•"/>
              <a:tabLst>
                <a:tab pos="699135" algn="l"/>
              </a:tabLst>
            </a:pPr>
            <a:endParaRPr lang="fr-FR" sz="2400" dirty="0">
              <a:latin typeface="Calibri"/>
              <a:cs typeface="Calibri"/>
            </a:endParaRPr>
          </a:p>
          <a:p>
            <a:pPr marL="698500" lvl="1" indent="-228600">
              <a:lnSpc>
                <a:spcPct val="100000"/>
              </a:lnSpc>
              <a:buFont typeface="Arial"/>
              <a:buChar char="•"/>
              <a:tabLst>
                <a:tab pos="699135" algn="l"/>
              </a:tabLst>
            </a:pPr>
            <a:r>
              <a:rPr lang="fr-FR" sz="2400" dirty="0" smtClean="0">
                <a:latin typeface="Calibri"/>
                <a:cs typeface="Calibri"/>
              </a:rPr>
              <a:t>Analyser, Affiner et Gérer les exigences en mode produit </a:t>
            </a:r>
            <a:endParaRPr sz="2400" dirty="0">
              <a:latin typeface="Calibri"/>
              <a:cs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30</a:t>
            </a:fld>
            <a:endParaRPr dirty="0"/>
          </a:p>
        </p:txBody>
      </p:sp>
      <p:sp>
        <p:nvSpPr>
          <p:cNvPr id="9" name="object 3"/>
          <p:cNvSpPr txBox="1"/>
          <p:nvPr/>
        </p:nvSpPr>
        <p:spPr>
          <a:xfrm>
            <a:off x="925169" y="1828800"/>
            <a:ext cx="10362717" cy="3422091"/>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a:solidFill>
                  <a:schemeClr val="accent2"/>
                </a:solidFill>
                <a:cs typeface="Calibri"/>
                <a:hlinkClick r:id="rId3"/>
              </a:rPr>
              <a:t>https://</a:t>
            </a:r>
            <a:r>
              <a:rPr lang="fr-FR" sz="2800" spc="-10" dirty="0" smtClean="0">
                <a:solidFill>
                  <a:schemeClr val="accent2"/>
                </a:solidFill>
                <a:cs typeface="Calibri"/>
                <a:hlinkClick r:id="rId3"/>
              </a:rPr>
              <a:t>www.mindomo.com</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endParaRPr lang="fr-FR" sz="2400" spc="-10" dirty="0" smtClean="0">
              <a:solidFill>
                <a:srgbClr val="002F46"/>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ENTRER : Créer un élément au même niveau</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TAB : Créer un élément au niveau inférieur</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FLECHES  : Naviguer dans les éléments</a:t>
            </a:r>
          </a:p>
          <a:p>
            <a:pPr marL="1612900" marR="537845" lvl="3" indent="-228600">
              <a:spcBef>
                <a:spcPts val="800"/>
              </a:spcBef>
              <a:buFont typeface="Arial"/>
              <a:buChar char="•"/>
              <a:tabLst>
                <a:tab pos="241300" algn="l"/>
              </a:tabLst>
            </a:pPr>
            <a:endParaRPr lang="fr-FR" sz="2800" spc="-10" dirty="0">
              <a:solidFill>
                <a:srgbClr val="002F46"/>
              </a:solidFill>
              <a:cs typeface="Calibri"/>
            </a:endParaRPr>
          </a:p>
          <a:p>
            <a:pPr marL="698500" marR="537845" lvl="1" indent="-228600">
              <a:spcBef>
                <a:spcPts val="800"/>
              </a:spcBef>
              <a:buFont typeface="Arial"/>
              <a:buChar char="•"/>
              <a:tabLst>
                <a:tab pos="241300" algn="l"/>
              </a:tabLst>
            </a:pPr>
            <a:r>
              <a:rPr lang="fr-FR" sz="2400" spc="-10" dirty="0" smtClean="0">
                <a:solidFill>
                  <a:srgbClr val="002F46"/>
                </a:solidFill>
                <a:cs typeface="Calibri"/>
              </a:rPr>
              <a:t>Mode présentation</a:t>
            </a:r>
            <a:endParaRPr lang="fr-FR" sz="2400" spc="-10" dirty="0">
              <a:solidFill>
                <a:srgbClr val="002F46"/>
              </a:solidFill>
              <a:cs typeface="Calibri"/>
            </a:endParaRPr>
          </a:p>
        </p:txBody>
      </p:sp>
      <p:sp>
        <p:nvSpPr>
          <p:cNvPr id="6" name="object 2"/>
          <p:cNvSpPr txBox="1">
            <a:spLocks/>
          </p:cNvSpPr>
          <p:nvPr/>
        </p:nvSpPr>
        <p:spPr>
          <a:xfrm>
            <a:off x="5715000" y="45161"/>
            <a:ext cx="61535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Gestion du </a:t>
            </a:r>
            <a:r>
              <a:rPr lang="fr-FR" kern="0" spc="-20" dirty="0" smtClean="0"/>
              <a:t>recueil des besoins</a:t>
            </a:r>
            <a:endParaRPr lang="fr-FR" kern="0" spc="-40" dirty="0"/>
          </a:p>
        </p:txBody>
      </p:sp>
    </p:spTree>
    <p:extLst>
      <p:ext uri="{BB962C8B-B14F-4D97-AF65-F5344CB8AC3E}">
        <p14:creationId xmlns:p14="http://schemas.microsoft.com/office/powerpoint/2010/main" val="763095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3"/>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31</a:t>
            </a:fld>
            <a:endParaRPr dirty="0"/>
          </a:p>
        </p:txBody>
      </p:sp>
      <p:sp>
        <p:nvSpPr>
          <p:cNvPr id="10" name="object 2"/>
          <p:cNvSpPr txBox="1">
            <a:spLocks/>
          </p:cNvSpPr>
          <p:nvPr/>
        </p:nvSpPr>
        <p:spPr>
          <a:xfrm>
            <a:off x="3886200" y="45161"/>
            <a:ext cx="79823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Atelier </a:t>
            </a:r>
            <a:r>
              <a:rPr lang="mr-IN" kern="0" spc="-20" dirty="0" smtClean="0"/>
              <a:t>–</a:t>
            </a:r>
            <a:r>
              <a:rPr lang="fr-FR" kern="0" spc="-20" dirty="0" smtClean="0"/>
              <a:t> Gestion du recueil des besoins</a:t>
            </a:r>
            <a:endParaRPr lang="fr-FR" kern="0" spc="-40" dirty="0"/>
          </a:p>
        </p:txBody>
      </p:sp>
      <p:sp>
        <p:nvSpPr>
          <p:cNvPr id="9" name="object 3"/>
          <p:cNvSpPr txBox="1"/>
          <p:nvPr/>
        </p:nvSpPr>
        <p:spPr>
          <a:xfrm>
            <a:off x="925169" y="1670887"/>
            <a:ext cx="10362717" cy="4766048"/>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Faire une </a:t>
            </a:r>
            <a:r>
              <a:rPr lang="fr-FR" sz="2800" spc="-10" dirty="0" err="1" smtClean="0">
                <a:solidFill>
                  <a:srgbClr val="002F46"/>
                </a:solidFill>
                <a:cs typeface="Calibri"/>
              </a:rPr>
              <a:t>Mindmap</a:t>
            </a:r>
            <a:r>
              <a:rPr lang="fr-FR" sz="2800" spc="-10" dirty="0" smtClean="0">
                <a:solidFill>
                  <a:srgbClr val="002F46"/>
                </a:solidFill>
                <a:cs typeface="Calibri"/>
              </a:rPr>
              <a:t> sur l’élément suivant :</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endParaRPr lang="fr-FR" sz="2400" spc="-10" dirty="0" smtClean="0">
              <a:solidFill>
                <a:srgbClr val="002F46"/>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App de gestion des emprunts dans une bibliothèque</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Consultation des livres dispo et Emprunt</a:t>
            </a:r>
          </a:p>
          <a:p>
            <a:pPr marL="1612900" marR="537845" lvl="3" indent="-228600">
              <a:spcBef>
                <a:spcPts val="800"/>
              </a:spcBef>
              <a:buFont typeface="Arial"/>
              <a:buChar char="•"/>
              <a:tabLst>
                <a:tab pos="241300" algn="l"/>
              </a:tabLst>
            </a:pPr>
            <a:endParaRPr lang="fr-FR" sz="2400" spc="-10" dirty="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Tagger les questions selon les personnes a contacter pour répondre à cette question</a:t>
            </a:r>
          </a:p>
          <a:p>
            <a:pPr marL="698500" marR="537845" lvl="1" indent="-228600">
              <a:spcBef>
                <a:spcPts val="800"/>
              </a:spcBef>
              <a:buFont typeface="Arial"/>
              <a:buChar char="•"/>
              <a:tabLst>
                <a:tab pos="241300" algn="l"/>
              </a:tabLst>
            </a:pPr>
            <a:endParaRPr lang="fr-FR" sz="1400" spc="-10" dirty="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15 min puis présentation</a:t>
            </a:r>
            <a:endParaRPr lang="fr-FR" sz="2800" spc="-10" dirty="0">
              <a:solidFill>
                <a:srgbClr val="002F46"/>
              </a:solidFill>
              <a:cs typeface="Calibri"/>
            </a:endParaRPr>
          </a:p>
          <a:p>
            <a:pPr marL="1612900" marR="537845" lvl="3" indent="-228600">
              <a:spcBef>
                <a:spcPts val="800"/>
              </a:spcBef>
              <a:buFont typeface="Arial"/>
              <a:buChar char="•"/>
              <a:tabLst>
                <a:tab pos="241300" algn="l"/>
              </a:tabLst>
            </a:pPr>
            <a:endParaRPr lang="fr-FR" sz="2800" spc="-10" dirty="0">
              <a:solidFill>
                <a:srgbClr val="002F46"/>
              </a:solidFill>
              <a:cs typeface="Calibri"/>
            </a:endParaRPr>
          </a:p>
        </p:txBody>
      </p:sp>
    </p:spTree>
    <p:extLst>
      <p:ext uri="{BB962C8B-B14F-4D97-AF65-F5344CB8AC3E}">
        <p14:creationId xmlns:p14="http://schemas.microsoft.com/office/powerpoint/2010/main" val="16688727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90600"/>
            <a:ext cx="12192000" cy="5863962"/>
          </a:xfrm>
          <a:prstGeom prst="rect">
            <a:avLst/>
          </a:prstGeom>
          <a:solidFill>
            <a:srgbClr val="00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209800" y="2895600"/>
            <a:ext cx="7772400" cy="1446550"/>
          </a:xfrm>
          <a:prstGeom prst="rect">
            <a:avLst/>
          </a:prstGeom>
        </p:spPr>
        <p:txBody>
          <a:bodyPr wrap="square">
            <a:spAutoFit/>
          </a:bodyPr>
          <a:lstStyle/>
          <a:p>
            <a:pPr marL="25400" algn="ctr"/>
            <a:r>
              <a:rPr lang="fr-FR" sz="4400" smtClean="0">
                <a:solidFill>
                  <a:schemeClr val="bg1"/>
                </a:solidFill>
                <a:latin typeface="+mj-lt"/>
              </a:rPr>
              <a:t>II</a:t>
            </a:r>
          </a:p>
          <a:p>
            <a:pPr marL="25400" algn="ctr"/>
            <a:r>
              <a:rPr lang="fr-FR" sz="4400" dirty="0" smtClean="0">
                <a:solidFill>
                  <a:schemeClr val="bg1"/>
                </a:solidFill>
                <a:latin typeface="+mj-lt"/>
              </a:rPr>
              <a:t>ANALYSER LES EXIGENCES</a:t>
            </a:r>
            <a:endParaRPr lang="fr-FR" sz="4400" dirty="0">
              <a:solidFill>
                <a:schemeClr val="bg1"/>
              </a:solidFill>
              <a:latin typeface="+mj-lt"/>
            </a:endParaRPr>
          </a:p>
        </p:txBody>
      </p:sp>
    </p:spTree>
    <p:extLst>
      <p:ext uri="{BB962C8B-B14F-4D97-AF65-F5344CB8AC3E}">
        <p14:creationId xmlns:p14="http://schemas.microsoft.com/office/powerpoint/2010/main" val="8537646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33</a:t>
            </a:fld>
            <a:endParaRPr dirty="0"/>
          </a:p>
        </p:txBody>
      </p:sp>
      <p:sp>
        <p:nvSpPr>
          <p:cNvPr id="10" name="object 2"/>
          <p:cNvSpPr txBox="1">
            <a:spLocks/>
          </p:cNvSpPr>
          <p:nvPr/>
        </p:nvSpPr>
        <p:spPr>
          <a:xfrm>
            <a:off x="7391400" y="45161"/>
            <a:ext cx="4477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Analyse </a:t>
            </a:r>
            <a:r>
              <a:rPr lang="fr-FR" kern="0" spc="-20" smtClean="0"/>
              <a:t>des exigences</a:t>
            </a:r>
            <a:endParaRPr lang="fr-FR" kern="0" spc="-40" dirty="0"/>
          </a:p>
        </p:txBody>
      </p:sp>
      <p:sp>
        <p:nvSpPr>
          <p:cNvPr id="12" name="object 3"/>
          <p:cNvSpPr txBox="1"/>
          <p:nvPr/>
        </p:nvSpPr>
        <p:spPr>
          <a:xfrm>
            <a:off x="925169" y="1676400"/>
            <a:ext cx="10362717" cy="4099199"/>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Le but de l’analyse des exigences</a:t>
            </a:r>
            <a:r>
              <a:rPr lang="fr-FR" sz="2800" spc="-10" dirty="0" smtClean="0">
                <a:solidFill>
                  <a:schemeClr val="accent2"/>
                </a:solidFill>
                <a:cs typeface="Calibri"/>
              </a:rPr>
              <a:t> </a:t>
            </a:r>
            <a:r>
              <a:rPr lang="fr-FR" sz="2800" spc="-10">
                <a:solidFill>
                  <a:srgbClr val="002F46"/>
                </a:solidFill>
                <a:cs typeface="Calibri"/>
              </a:rPr>
              <a:t>:</a:t>
            </a:r>
            <a:r>
              <a:rPr lang="fr-FR" sz="2800" spc="-10">
                <a:solidFill>
                  <a:schemeClr val="accent2"/>
                </a:solidFill>
                <a:cs typeface="Calibri"/>
              </a:rPr>
              <a:t> </a:t>
            </a:r>
            <a:endParaRPr lang="fr-FR" sz="2800" spc="-10" smtClean="0">
              <a:solidFill>
                <a:schemeClr val="accent2"/>
              </a:solidFill>
              <a:cs typeface="Calibri"/>
            </a:endParaRP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chemeClr val="accent2"/>
                </a:solidFill>
                <a:cs typeface="Calibri"/>
              </a:rPr>
              <a:t>COMPRENDRE </a:t>
            </a:r>
            <a:r>
              <a:rPr lang="fr-FR" sz="2400" spc="-10" dirty="0" smtClean="0">
                <a:solidFill>
                  <a:srgbClr val="002F46"/>
                </a:solidFill>
                <a:cs typeface="Calibri"/>
              </a:rPr>
              <a:t>les exigences</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Vérifier l’</a:t>
            </a:r>
            <a:r>
              <a:rPr lang="fr-FR" sz="2400" spc="-10" dirty="0" smtClean="0">
                <a:solidFill>
                  <a:schemeClr val="accent2"/>
                </a:solidFill>
                <a:cs typeface="Calibri"/>
              </a:rPr>
              <a:t>EXHAUSIVITÉ </a:t>
            </a:r>
            <a:r>
              <a:rPr lang="fr-FR" sz="2400" spc="-10" dirty="0" smtClean="0">
                <a:solidFill>
                  <a:srgbClr val="002F46"/>
                </a:solidFill>
                <a:cs typeface="Calibri"/>
              </a:rPr>
              <a:t>des exigences</a:t>
            </a:r>
          </a:p>
          <a:p>
            <a:pPr marL="1612900" marR="537845" lvl="3" indent="-228600">
              <a:lnSpc>
                <a:spcPct val="150000"/>
              </a:lnSpc>
              <a:spcBef>
                <a:spcPts val="800"/>
              </a:spcBef>
              <a:buFont typeface="Arial"/>
              <a:buChar char="•"/>
              <a:tabLst>
                <a:tab pos="241300" algn="l"/>
              </a:tabLst>
            </a:pPr>
            <a:r>
              <a:rPr lang="fr-FR" sz="2400" spc="-10" dirty="0">
                <a:solidFill>
                  <a:srgbClr val="002F46"/>
                </a:solidFill>
                <a:cs typeface="Calibri"/>
              </a:rPr>
              <a:t>Vérifier </a:t>
            </a:r>
            <a:r>
              <a:rPr lang="fr-FR" sz="2400" spc="-10" dirty="0" smtClean="0">
                <a:solidFill>
                  <a:srgbClr val="002F46"/>
                </a:solidFill>
                <a:cs typeface="Calibri"/>
              </a:rPr>
              <a:t>la </a:t>
            </a:r>
            <a:r>
              <a:rPr lang="fr-FR" sz="2400" spc="-10" dirty="0" smtClean="0">
                <a:solidFill>
                  <a:schemeClr val="accent2"/>
                </a:solidFill>
                <a:cs typeface="Calibri"/>
              </a:rPr>
              <a:t>COHÉRENCE </a:t>
            </a:r>
            <a:r>
              <a:rPr lang="fr-FR" sz="2400" spc="-10" dirty="0" smtClean="0">
                <a:solidFill>
                  <a:srgbClr val="002F46"/>
                </a:solidFill>
                <a:cs typeface="Calibri"/>
              </a:rPr>
              <a:t>des </a:t>
            </a:r>
            <a:r>
              <a:rPr lang="fr-FR" sz="2400" spc="-10" dirty="0">
                <a:solidFill>
                  <a:srgbClr val="002F46"/>
                </a:solidFill>
                <a:cs typeface="Calibri"/>
              </a:rPr>
              <a:t>exigences</a:t>
            </a:r>
          </a:p>
          <a:p>
            <a:pPr marL="698500" marR="537845" lvl="1" indent="-228600">
              <a:spcBef>
                <a:spcPts val="800"/>
              </a:spcBef>
              <a:buFont typeface="Arial"/>
              <a:buChar char="•"/>
              <a:tabLst>
                <a:tab pos="241300" algn="l"/>
              </a:tabLst>
            </a:pPr>
            <a:endParaRPr lang="fr-FR" sz="2800" spc="-10" dirty="0">
              <a:solidFill>
                <a:srgbClr val="002F46"/>
              </a:solidFill>
              <a:cs typeface="Calibri"/>
            </a:endParaRPr>
          </a:p>
          <a:p>
            <a:pPr marL="1612900" marR="537845" lvl="3" indent="-228600">
              <a:spcBef>
                <a:spcPts val="800"/>
              </a:spcBef>
              <a:buFont typeface="Arial"/>
              <a:buChar char="•"/>
              <a:tabLst>
                <a:tab pos="241300" algn="l"/>
              </a:tabLst>
            </a:pPr>
            <a:endParaRPr lang="fr-FR" sz="2800" spc="-10" dirty="0">
              <a:solidFill>
                <a:srgbClr val="002F46"/>
              </a:solidFill>
              <a:cs typeface="Calibri"/>
            </a:endParaRPr>
          </a:p>
        </p:txBody>
      </p:sp>
    </p:spTree>
    <p:extLst>
      <p:ext uri="{BB962C8B-B14F-4D97-AF65-F5344CB8AC3E}">
        <p14:creationId xmlns:p14="http://schemas.microsoft.com/office/powerpoint/2010/main" val="16618000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34</a:t>
            </a:fld>
            <a:endParaRPr dirty="0"/>
          </a:p>
        </p:txBody>
      </p:sp>
      <p:sp>
        <p:nvSpPr>
          <p:cNvPr id="10" name="object 2"/>
          <p:cNvSpPr txBox="1">
            <a:spLocks/>
          </p:cNvSpPr>
          <p:nvPr/>
        </p:nvSpPr>
        <p:spPr>
          <a:xfrm>
            <a:off x="7391400" y="45161"/>
            <a:ext cx="4477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Analyse </a:t>
            </a:r>
            <a:r>
              <a:rPr lang="fr-FR" kern="0" spc="-20" smtClean="0"/>
              <a:t>des exigences</a:t>
            </a:r>
            <a:endParaRPr lang="fr-FR" kern="0" spc="-40" dirty="0"/>
          </a:p>
        </p:txBody>
      </p:sp>
      <p:sp>
        <p:nvSpPr>
          <p:cNvPr id="12" name="object 3"/>
          <p:cNvSpPr txBox="1"/>
          <p:nvPr/>
        </p:nvSpPr>
        <p:spPr>
          <a:xfrm>
            <a:off x="925169" y="2133600"/>
            <a:ext cx="10362717" cy="2375650"/>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2 Techniques à utiliser de concert :</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chemeClr val="accent2"/>
                </a:solidFill>
                <a:cs typeface="Calibri"/>
              </a:rPr>
              <a:t>Remonter au besoin</a:t>
            </a:r>
            <a:endParaRPr lang="fr-FR" sz="2400" spc="-10" dirty="0" smtClean="0">
              <a:solidFill>
                <a:srgbClr val="002F46"/>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chemeClr val="accent2"/>
                </a:solidFill>
                <a:cs typeface="Calibri"/>
              </a:rPr>
              <a:t>Définir </a:t>
            </a:r>
            <a:r>
              <a:rPr lang="fr-FR" sz="2400" spc="-10" dirty="0">
                <a:solidFill>
                  <a:schemeClr val="accent2"/>
                </a:solidFill>
                <a:cs typeface="Calibri"/>
              </a:rPr>
              <a:t>l</a:t>
            </a:r>
            <a:r>
              <a:rPr lang="fr-FR" sz="2400" spc="-10" dirty="0" smtClean="0">
                <a:solidFill>
                  <a:schemeClr val="accent2"/>
                </a:solidFill>
                <a:cs typeface="Calibri"/>
              </a:rPr>
              <a:t>es critères de validation</a:t>
            </a:r>
            <a:endParaRPr lang="fr-FR" sz="2800" spc="-10" dirty="0">
              <a:solidFill>
                <a:srgbClr val="002F46"/>
              </a:solidFill>
              <a:cs typeface="Calibri"/>
            </a:endParaRPr>
          </a:p>
        </p:txBody>
      </p:sp>
    </p:spTree>
    <p:extLst>
      <p:ext uri="{BB962C8B-B14F-4D97-AF65-F5344CB8AC3E}">
        <p14:creationId xmlns:p14="http://schemas.microsoft.com/office/powerpoint/2010/main" val="7903354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35</a:t>
            </a:fld>
            <a:endParaRPr dirty="0"/>
          </a:p>
        </p:txBody>
      </p:sp>
      <p:sp>
        <p:nvSpPr>
          <p:cNvPr id="10" name="object 2"/>
          <p:cNvSpPr txBox="1">
            <a:spLocks/>
          </p:cNvSpPr>
          <p:nvPr/>
        </p:nvSpPr>
        <p:spPr>
          <a:xfrm>
            <a:off x="7391400" y="45161"/>
            <a:ext cx="4477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Remonter au besoin</a:t>
            </a:r>
            <a:endParaRPr lang="fr-FR" kern="0" spc="-40" dirty="0"/>
          </a:p>
        </p:txBody>
      </p:sp>
      <p:sp>
        <p:nvSpPr>
          <p:cNvPr id="12" name="object 3"/>
          <p:cNvSpPr txBox="1"/>
          <p:nvPr/>
        </p:nvSpPr>
        <p:spPr>
          <a:xfrm>
            <a:off x="1112" y="1371600"/>
            <a:ext cx="10134600" cy="4253087"/>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Importance de remonter au besoin :</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endParaRPr lang="fr-FR" spc="-10" dirty="0" smtClean="0">
              <a:solidFill>
                <a:srgbClr val="002F46"/>
              </a:solidFill>
              <a:cs typeface="Calibri"/>
            </a:endParaRPr>
          </a:p>
          <a:p>
            <a:pPr marL="1612900" marR="537845" lvl="3" indent="-228600">
              <a:spcBef>
                <a:spcPts val="800"/>
              </a:spcBef>
              <a:buFont typeface="Arial"/>
              <a:buChar char="•"/>
              <a:tabLst>
                <a:tab pos="241300" algn="l"/>
              </a:tabLst>
            </a:pPr>
            <a:r>
              <a:rPr lang="fr-FR" spc="-10" dirty="0" smtClean="0">
                <a:solidFill>
                  <a:srgbClr val="002F46"/>
                </a:solidFill>
                <a:cs typeface="Calibri"/>
              </a:rPr>
              <a:t>La </a:t>
            </a:r>
            <a:r>
              <a:rPr lang="fr-FR" spc="-10" dirty="0">
                <a:solidFill>
                  <a:srgbClr val="002F46"/>
                </a:solidFill>
                <a:cs typeface="Calibri"/>
              </a:rPr>
              <a:t>longueur des lignes de touche doit être supérieure à la longueur des lignes de but.</a:t>
            </a:r>
          </a:p>
          <a:p>
            <a:pPr marL="2070100" marR="537845" lvl="4" indent="-228600">
              <a:spcBef>
                <a:spcPts val="800"/>
              </a:spcBef>
              <a:buFont typeface="Arial"/>
              <a:buChar char="•"/>
              <a:tabLst>
                <a:tab pos="241300" algn="l"/>
              </a:tabLst>
            </a:pPr>
            <a:r>
              <a:rPr lang="fr-FR" spc="-10" dirty="0">
                <a:solidFill>
                  <a:srgbClr val="002F46"/>
                </a:solidFill>
                <a:cs typeface="Calibri"/>
              </a:rPr>
              <a:t>Longueur (ligne de touche) : minimum 90 m, maximum 120 m.</a:t>
            </a:r>
          </a:p>
          <a:p>
            <a:pPr marL="2070100" marR="537845" lvl="4" indent="-228600">
              <a:spcBef>
                <a:spcPts val="800"/>
              </a:spcBef>
              <a:buFont typeface="Arial"/>
              <a:buChar char="•"/>
              <a:tabLst>
                <a:tab pos="241300" algn="l"/>
              </a:tabLst>
            </a:pPr>
            <a:r>
              <a:rPr lang="fr-FR" spc="-10" dirty="0">
                <a:solidFill>
                  <a:srgbClr val="002F46"/>
                </a:solidFill>
                <a:cs typeface="Calibri"/>
              </a:rPr>
              <a:t>Largeur (ligne de but) : minimum 58 m, maximum 90 m.</a:t>
            </a:r>
          </a:p>
          <a:p>
            <a:pPr marL="1612900" marR="537845" lvl="3" indent="-228600">
              <a:spcBef>
                <a:spcPts val="800"/>
              </a:spcBef>
              <a:buFont typeface="Arial"/>
              <a:buChar char="•"/>
              <a:tabLst>
                <a:tab pos="241300" algn="l"/>
              </a:tabLst>
            </a:pPr>
            <a:r>
              <a:rPr lang="fr-FR" spc="-10" dirty="0">
                <a:solidFill>
                  <a:srgbClr val="002F46"/>
                </a:solidFill>
                <a:cs typeface="Calibri"/>
              </a:rPr>
              <a:t>Pour les matchs internationaux :</a:t>
            </a:r>
          </a:p>
          <a:p>
            <a:pPr marL="2070100" marR="537845" lvl="4" indent="-228600">
              <a:spcBef>
                <a:spcPts val="800"/>
              </a:spcBef>
              <a:buFont typeface="Arial"/>
              <a:buChar char="•"/>
              <a:tabLst>
                <a:tab pos="241300" algn="l"/>
              </a:tabLst>
            </a:pPr>
            <a:r>
              <a:rPr lang="fr-FR" spc="-10" dirty="0">
                <a:solidFill>
                  <a:srgbClr val="002F46"/>
                </a:solidFill>
                <a:cs typeface="Calibri"/>
              </a:rPr>
              <a:t>Longueur (ligne de touche) : 100 m à 110 m ;</a:t>
            </a:r>
          </a:p>
          <a:p>
            <a:pPr marL="2070100" marR="537845" lvl="4" indent="-228600">
              <a:spcBef>
                <a:spcPts val="800"/>
              </a:spcBef>
              <a:buFont typeface="Arial"/>
              <a:buChar char="•"/>
              <a:tabLst>
                <a:tab pos="241300" algn="l"/>
              </a:tabLst>
            </a:pPr>
            <a:r>
              <a:rPr lang="fr-FR" spc="-10" dirty="0">
                <a:solidFill>
                  <a:srgbClr val="002F46"/>
                </a:solidFill>
                <a:cs typeface="Calibri"/>
              </a:rPr>
              <a:t>Largeur (ligne de but) : 64 m à 75 m.</a:t>
            </a:r>
          </a:p>
          <a:p>
            <a:pPr marL="698500" marR="537845" lvl="1" indent="-228600">
              <a:spcBef>
                <a:spcPts val="800"/>
              </a:spcBef>
              <a:buFont typeface="Arial"/>
              <a:buChar char="•"/>
              <a:tabLst>
                <a:tab pos="241300" algn="l"/>
              </a:tabLst>
            </a:pPr>
            <a:endParaRPr lang="fr-FR" sz="2800" spc="-10" dirty="0">
              <a:solidFill>
                <a:srgbClr val="002F46"/>
              </a:solidFill>
              <a:cs typeface="Calibri"/>
            </a:endParaRPr>
          </a:p>
          <a:p>
            <a:pPr marL="1612900" marR="537845" lvl="3" indent="-228600">
              <a:spcBef>
                <a:spcPts val="800"/>
              </a:spcBef>
              <a:buFont typeface="Arial"/>
              <a:buChar char="•"/>
              <a:tabLst>
                <a:tab pos="241300" algn="l"/>
              </a:tabLst>
            </a:pPr>
            <a:endParaRPr lang="fr-FR" sz="2800" spc="-10" dirty="0">
              <a:solidFill>
                <a:srgbClr val="002F46"/>
              </a:solidFill>
              <a:cs typeface="Calibri"/>
            </a:endParaRPr>
          </a:p>
        </p:txBody>
      </p:sp>
      <p:pic>
        <p:nvPicPr>
          <p:cNvPr id="2050" name="Picture 2" descr="https://upload.wikimedia.org/wikipedia/commons/thumb/a/ab/Foot_field_AG3.svg/444px-Foot_field_AG3.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415" y="3498699"/>
            <a:ext cx="42291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0439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36</a:t>
            </a:fld>
            <a:endParaRPr dirty="0"/>
          </a:p>
        </p:txBody>
      </p:sp>
      <p:sp>
        <p:nvSpPr>
          <p:cNvPr id="10" name="object 2"/>
          <p:cNvSpPr txBox="1">
            <a:spLocks/>
          </p:cNvSpPr>
          <p:nvPr/>
        </p:nvSpPr>
        <p:spPr>
          <a:xfrm>
            <a:off x="7391400" y="45161"/>
            <a:ext cx="4477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Remonter au besoin</a:t>
            </a:r>
            <a:endParaRPr lang="fr-FR" kern="0" spc="-40" dirty="0"/>
          </a:p>
        </p:txBody>
      </p:sp>
      <p:pic>
        <p:nvPicPr>
          <p:cNvPr id="3082" name="Picture 10" descr="webp-to-jpg outpu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752600"/>
            <a:ext cx="566108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512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37</a:t>
            </a:fld>
            <a:endParaRPr dirty="0"/>
          </a:p>
        </p:txBody>
      </p:sp>
      <p:sp>
        <p:nvSpPr>
          <p:cNvPr id="12" name="object 3"/>
          <p:cNvSpPr txBox="1"/>
          <p:nvPr/>
        </p:nvSpPr>
        <p:spPr>
          <a:xfrm>
            <a:off x="925169" y="2133600"/>
            <a:ext cx="10362717" cy="3021981"/>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Il ne s’agit pas seulement de faire quelque chose mais de savoir pourquoi on le fait</a:t>
            </a:r>
            <a:endParaRPr lang="fr-FR" sz="2800" spc="-10" dirty="0" smtClean="0">
              <a:solidFill>
                <a:schemeClr val="accent2"/>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Comprendre le contexte</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Comprendre la réalité de l’utilisation</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Débusquer un besoin qui est en fait une solution</a:t>
            </a:r>
            <a:endParaRPr lang="fr-FR" sz="2800" spc="-10" dirty="0">
              <a:solidFill>
                <a:srgbClr val="002F46"/>
              </a:solidFill>
              <a:cs typeface="Calibri"/>
            </a:endParaRPr>
          </a:p>
        </p:txBody>
      </p:sp>
      <p:sp>
        <p:nvSpPr>
          <p:cNvPr id="6" name="object 2"/>
          <p:cNvSpPr txBox="1">
            <a:spLocks/>
          </p:cNvSpPr>
          <p:nvPr/>
        </p:nvSpPr>
        <p:spPr>
          <a:xfrm>
            <a:off x="7391400" y="45161"/>
            <a:ext cx="4477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Remonter au besoin</a:t>
            </a:r>
            <a:endParaRPr lang="fr-FR" kern="0" spc="-40" dirty="0"/>
          </a:p>
        </p:txBody>
      </p:sp>
    </p:spTree>
    <p:extLst>
      <p:ext uri="{BB962C8B-B14F-4D97-AF65-F5344CB8AC3E}">
        <p14:creationId xmlns:p14="http://schemas.microsoft.com/office/powerpoint/2010/main" val="14916575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0" y="45161"/>
            <a:ext cx="6534530" cy="627736"/>
          </a:xfrm>
          <a:prstGeom prst="rect">
            <a:avLst/>
          </a:prstGeom>
        </p:spPr>
        <p:txBody>
          <a:bodyPr vert="horz" wrap="square" lIns="0" tIns="12065" rIns="0" bIns="0" rtlCol="0">
            <a:spAutoFit/>
          </a:bodyPr>
          <a:lstStyle/>
          <a:p>
            <a:pPr marL="12700">
              <a:spcBef>
                <a:spcPts val="95"/>
              </a:spcBef>
            </a:pPr>
            <a:r>
              <a:rPr lang="fr-FR" spc="-20"/>
              <a:t>Définir des critères de validation</a:t>
            </a:r>
            <a:endParaRPr lang="fr-FR" spc="-40"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3"/>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38</a:t>
            </a:fld>
            <a:endParaRPr dirty="0"/>
          </a:p>
        </p:txBody>
      </p:sp>
      <p:sp>
        <p:nvSpPr>
          <p:cNvPr id="3" name="object 3"/>
          <p:cNvSpPr txBox="1"/>
          <p:nvPr/>
        </p:nvSpPr>
        <p:spPr>
          <a:xfrm>
            <a:off x="1524000" y="1371600"/>
            <a:ext cx="8686800" cy="701474"/>
          </a:xfrm>
          <a:prstGeom prst="rect">
            <a:avLst/>
          </a:prstGeom>
        </p:spPr>
        <p:txBody>
          <a:bodyPr vert="horz" wrap="square" lIns="0" tIns="54610" rIns="0" bIns="0" rtlCol="0">
            <a:spAutoFit/>
          </a:bodyPr>
          <a:lstStyle/>
          <a:p>
            <a:pPr marL="12700" algn="ctr">
              <a:lnSpc>
                <a:spcPct val="150000"/>
              </a:lnSpc>
              <a:spcBef>
                <a:spcPts val="325"/>
              </a:spcBef>
              <a:tabLst>
                <a:tab pos="241935" algn="l"/>
              </a:tabLst>
            </a:pPr>
            <a:r>
              <a:rPr lang="fr-FR" sz="2800" spc="-35" dirty="0" smtClean="0">
                <a:solidFill>
                  <a:srgbClr val="213B54"/>
                </a:solidFill>
                <a:latin typeface="Calibri"/>
                <a:cs typeface="Calibri"/>
              </a:rPr>
              <a:t>« La page d’accueil doit être belle »</a:t>
            </a:r>
            <a:endParaRPr sz="2800" dirty="0">
              <a:latin typeface="Calibri"/>
              <a:cs typeface="Calibri"/>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6130" y="2220211"/>
            <a:ext cx="3962400" cy="2143493"/>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1503" y="4114800"/>
            <a:ext cx="3949700" cy="1993192"/>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9668" y="2591338"/>
            <a:ext cx="3784600" cy="2356560"/>
          </a:xfrm>
          <a:prstGeom prst="rect">
            <a:avLst/>
          </a:prstGeom>
        </p:spPr>
      </p:pic>
      <p:pic>
        <p:nvPicPr>
          <p:cNvPr id="16"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000" y="2138664"/>
            <a:ext cx="3886200" cy="1976136"/>
          </a:xfrm>
          <a:prstGeom prst="rect">
            <a:avLst/>
          </a:prstGeom>
        </p:spPr>
      </p:pic>
      <p:pic>
        <p:nvPicPr>
          <p:cNvPr id="18" name="Imag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76533" y="3992577"/>
            <a:ext cx="4343400" cy="2037116"/>
          </a:xfrm>
          <a:prstGeom prst="rect">
            <a:avLst/>
          </a:prstGeom>
        </p:spPr>
      </p:pic>
    </p:spTree>
    <p:extLst>
      <p:ext uri="{BB962C8B-B14F-4D97-AF65-F5344CB8AC3E}">
        <p14:creationId xmlns:p14="http://schemas.microsoft.com/office/powerpoint/2010/main" val="18784592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39</a:t>
            </a:fld>
            <a:endParaRPr dirty="0"/>
          </a:p>
        </p:txBody>
      </p:sp>
      <p:sp>
        <p:nvSpPr>
          <p:cNvPr id="12" name="object 3"/>
          <p:cNvSpPr txBox="1"/>
          <p:nvPr/>
        </p:nvSpPr>
        <p:spPr>
          <a:xfrm>
            <a:off x="925169" y="2133600"/>
            <a:ext cx="10362717" cy="2539798"/>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L’exigence doit être testable</a:t>
            </a:r>
          </a:p>
          <a:p>
            <a:pPr marL="698500" marR="537845" lvl="1" indent="-228600">
              <a:spcBef>
                <a:spcPts val="800"/>
              </a:spcBef>
              <a:buFont typeface="Arial"/>
              <a:buChar char="•"/>
              <a:tabLst>
                <a:tab pos="241300" algn="l"/>
              </a:tabLst>
            </a:pPr>
            <a:endParaRPr lang="fr-FR" sz="2000" spc="-10" dirty="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Exprimer la manière dont elle va être testée</a:t>
            </a:r>
          </a:p>
          <a:p>
            <a:pPr marL="698500" marR="537845" lvl="1" indent="-228600">
              <a:spcBef>
                <a:spcPts val="800"/>
              </a:spcBef>
              <a:buFont typeface="Arial"/>
              <a:buChar char="•"/>
              <a:tabLst>
                <a:tab pos="241300" algn="l"/>
              </a:tabLst>
            </a:pPr>
            <a:endParaRPr lang="fr-FR" sz="2800" spc="-10" dirty="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Préciser les termes ambigus</a:t>
            </a:r>
            <a:endParaRPr lang="fr-FR" sz="2800" spc="-10" dirty="0" smtClean="0">
              <a:solidFill>
                <a:schemeClr val="accent2"/>
              </a:solidFill>
              <a:cs typeface="Calibri"/>
            </a:endParaRPr>
          </a:p>
        </p:txBody>
      </p:sp>
      <p:sp>
        <p:nvSpPr>
          <p:cNvPr id="6" name="object 2"/>
          <p:cNvSpPr txBox="1">
            <a:spLocks/>
          </p:cNvSpPr>
          <p:nvPr/>
        </p:nvSpPr>
        <p:spPr>
          <a:xfrm>
            <a:off x="5334000" y="45161"/>
            <a:ext cx="65345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Définir des critères de validation</a:t>
            </a:r>
            <a:endParaRPr lang="fr-FR" kern="0" spc="-40" dirty="0"/>
          </a:p>
        </p:txBody>
      </p:sp>
    </p:spTree>
    <p:extLst>
      <p:ext uri="{BB962C8B-B14F-4D97-AF65-F5344CB8AC3E}">
        <p14:creationId xmlns:p14="http://schemas.microsoft.com/office/powerpoint/2010/main" val="1141235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7560" y="45161"/>
            <a:ext cx="3950970" cy="635000"/>
          </a:xfrm>
          <a:prstGeom prst="rect">
            <a:avLst/>
          </a:prstGeom>
        </p:spPr>
        <p:txBody>
          <a:bodyPr vert="horz" wrap="square" lIns="0" tIns="12065" rIns="0" bIns="0" rtlCol="0">
            <a:spAutoFit/>
          </a:bodyPr>
          <a:lstStyle/>
          <a:p>
            <a:pPr marL="12700">
              <a:lnSpc>
                <a:spcPct val="100000"/>
              </a:lnSpc>
              <a:spcBef>
                <a:spcPts val="95"/>
              </a:spcBef>
            </a:pPr>
            <a:r>
              <a:rPr spc="-60" dirty="0"/>
              <a:t>Programme</a:t>
            </a:r>
            <a:r>
              <a:rPr spc="-125" dirty="0"/>
              <a:t> </a:t>
            </a:r>
            <a:r>
              <a:rPr spc="-35" dirty="0"/>
              <a:t>détaillé</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a:t>
            </a:fld>
            <a:endParaRPr dirty="0"/>
          </a:p>
        </p:txBody>
      </p:sp>
      <p:sp>
        <p:nvSpPr>
          <p:cNvPr id="3" name="object 3"/>
          <p:cNvSpPr txBox="1"/>
          <p:nvPr/>
        </p:nvSpPr>
        <p:spPr>
          <a:xfrm>
            <a:off x="1524000" y="1371600"/>
            <a:ext cx="8686800" cy="4125488"/>
          </a:xfrm>
          <a:prstGeom prst="rect">
            <a:avLst/>
          </a:prstGeom>
        </p:spPr>
        <p:txBody>
          <a:bodyPr vert="horz" wrap="square" lIns="0" tIns="54610" rIns="0" bIns="0" rtlCol="0">
            <a:spAutoFit/>
          </a:bodyPr>
          <a:lstStyle/>
          <a:p>
            <a:pPr marL="241300" indent="-228600">
              <a:lnSpc>
                <a:spcPct val="150000"/>
              </a:lnSpc>
              <a:spcBef>
                <a:spcPts val="325"/>
              </a:spcBef>
              <a:buFont typeface="Arial"/>
              <a:buChar char="•"/>
              <a:tabLst>
                <a:tab pos="241935" algn="l"/>
              </a:tabLst>
            </a:pPr>
            <a:r>
              <a:rPr lang="fr-FR" sz="2800" spc="-35" dirty="0" smtClean="0">
                <a:solidFill>
                  <a:srgbClr val="213B54"/>
                </a:solidFill>
                <a:latin typeface="Calibri"/>
                <a:cs typeface="Calibri"/>
              </a:rPr>
              <a:t>Qu’est ce qu’une exigence ?</a:t>
            </a:r>
          </a:p>
          <a:p>
            <a:pPr marL="241300" indent="-228600">
              <a:lnSpc>
                <a:spcPct val="150000"/>
              </a:lnSpc>
              <a:spcBef>
                <a:spcPts val="325"/>
              </a:spcBef>
              <a:buFont typeface="Arial"/>
              <a:buChar char="•"/>
              <a:tabLst>
                <a:tab pos="241935" algn="l"/>
              </a:tabLst>
            </a:pPr>
            <a:r>
              <a:rPr lang="fr-FR" sz="2800" spc="-35" dirty="0" smtClean="0">
                <a:solidFill>
                  <a:srgbClr val="213B54"/>
                </a:solidFill>
                <a:latin typeface="Calibri"/>
                <a:cs typeface="Calibri"/>
              </a:rPr>
              <a:t>Trouver les exigences</a:t>
            </a:r>
          </a:p>
          <a:p>
            <a:pPr marL="241300" indent="-228600">
              <a:lnSpc>
                <a:spcPct val="150000"/>
              </a:lnSpc>
              <a:spcBef>
                <a:spcPts val="325"/>
              </a:spcBef>
              <a:buFont typeface="Arial"/>
              <a:buChar char="•"/>
              <a:tabLst>
                <a:tab pos="241935" algn="l"/>
              </a:tabLst>
            </a:pPr>
            <a:r>
              <a:rPr lang="fr-FR" sz="2800" spc="-35" dirty="0" smtClean="0">
                <a:solidFill>
                  <a:srgbClr val="213B54"/>
                </a:solidFill>
                <a:latin typeface="Calibri"/>
                <a:cs typeface="Calibri"/>
              </a:rPr>
              <a:t>Analyser les exigences</a:t>
            </a:r>
          </a:p>
          <a:p>
            <a:pPr marL="241300" indent="-228600">
              <a:lnSpc>
                <a:spcPct val="150000"/>
              </a:lnSpc>
              <a:spcBef>
                <a:spcPts val="325"/>
              </a:spcBef>
              <a:buFont typeface="Arial"/>
              <a:buChar char="•"/>
              <a:tabLst>
                <a:tab pos="241935" algn="l"/>
              </a:tabLst>
            </a:pPr>
            <a:r>
              <a:rPr lang="fr-FR" sz="2800" spc="-35" dirty="0" smtClean="0">
                <a:solidFill>
                  <a:srgbClr val="213B54"/>
                </a:solidFill>
                <a:latin typeface="Calibri"/>
                <a:cs typeface="Calibri"/>
              </a:rPr>
              <a:t>Affiner les exigences</a:t>
            </a:r>
          </a:p>
          <a:p>
            <a:pPr marL="241300" indent="-228600">
              <a:lnSpc>
                <a:spcPct val="150000"/>
              </a:lnSpc>
              <a:spcBef>
                <a:spcPts val="325"/>
              </a:spcBef>
              <a:buFont typeface="Arial"/>
              <a:buChar char="•"/>
              <a:tabLst>
                <a:tab pos="241935" algn="l"/>
              </a:tabLst>
            </a:pPr>
            <a:r>
              <a:rPr lang="fr-FR" sz="2800" spc="-35" dirty="0" smtClean="0">
                <a:solidFill>
                  <a:srgbClr val="213B54"/>
                </a:solidFill>
                <a:latin typeface="Calibri"/>
                <a:cs typeface="Calibri"/>
              </a:rPr>
              <a:t>Spécifier les exigences</a:t>
            </a:r>
          </a:p>
          <a:p>
            <a:pPr marL="241300" indent="-228600">
              <a:lnSpc>
                <a:spcPct val="150000"/>
              </a:lnSpc>
              <a:spcBef>
                <a:spcPts val="325"/>
              </a:spcBef>
              <a:buFont typeface="Arial"/>
              <a:buChar char="•"/>
              <a:tabLst>
                <a:tab pos="241935" algn="l"/>
              </a:tabLst>
            </a:pPr>
            <a:r>
              <a:rPr lang="fr-FR" sz="2800" spc="-35" dirty="0" smtClean="0">
                <a:solidFill>
                  <a:srgbClr val="213B54"/>
                </a:solidFill>
                <a:latin typeface="Calibri"/>
                <a:cs typeface="Calibri"/>
              </a:rPr>
              <a:t>Gérer les exigences durant le projet</a:t>
            </a:r>
            <a:endParaRPr sz="2800" dirty="0">
              <a:latin typeface="Calibri"/>
              <a:cs typeface="Calibr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0" y="45161"/>
            <a:ext cx="5999479" cy="627736"/>
          </a:xfrm>
          <a:prstGeom prst="rect">
            <a:avLst/>
          </a:prstGeom>
        </p:spPr>
        <p:txBody>
          <a:bodyPr vert="horz" wrap="square" lIns="0" tIns="12065" rIns="0" bIns="0" rtlCol="0">
            <a:spAutoFit/>
          </a:bodyPr>
          <a:lstStyle/>
          <a:p>
            <a:pPr marL="12700">
              <a:lnSpc>
                <a:spcPct val="100000"/>
              </a:lnSpc>
              <a:spcBef>
                <a:spcPts val="95"/>
              </a:spcBef>
            </a:pPr>
            <a:r>
              <a:rPr lang="fr-FR" spc="-50" dirty="0" smtClean="0"/>
              <a:t>Atelier </a:t>
            </a:r>
            <a:r>
              <a:rPr lang="mr-IN" spc="-50" dirty="0" smtClean="0"/>
              <a:t>–</a:t>
            </a:r>
            <a:r>
              <a:rPr lang="fr-FR" spc="-50" dirty="0" smtClean="0"/>
              <a:t> Critères de validation</a:t>
            </a:r>
            <a:endParaRPr spc="-1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3"/>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40</a:t>
            </a:fld>
            <a:endParaRPr dirty="0"/>
          </a:p>
        </p:txBody>
      </p:sp>
      <p:sp>
        <p:nvSpPr>
          <p:cNvPr id="3" name="object 3"/>
          <p:cNvSpPr txBox="1"/>
          <p:nvPr/>
        </p:nvSpPr>
        <p:spPr>
          <a:xfrm>
            <a:off x="228600" y="1524000"/>
            <a:ext cx="11517632" cy="623889"/>
          </a:xfrm>
          <a:prstGeom prst="rect">
            <a:avLst/>
          </a:prstGeom>
        </p:spPr>
        <p:txBody>
          <a:bodyPr vert="horz" wrap="square" lIns="0" tIns="130175" rIns="0" bIns="0" rtlCol="0">
            <a:spAutoFit/>
          </a:bodyPr>
          <a:lstStyle/>
          <a:p>
            <a:pPr marL="12700" algn="ctr">
              <a:lnSpc>
                <a:spcPct val="100000"/>
              </a:lnSpc>
              <a:spcBef>
                <a:spcPts val="1025"/>
              </a:spcBef>
            </a:pPr>
            <a:r>
              <a:rPr lang="fr-FR" sz="3200" spc="-5" dirty="0" smtClean="0">
                <a:solidFill>
                  <a:srgbClr val="213B54"/>
                </a:solidFill>
                <a:latin typeface="Calibri"/>
                <a:cs typeface="Calibri"/>
              </a:rPr>
              <a:t>Trouvez les critères de validation pour les exigences suivantes</a:t>
            </a:r>
            <a:endParaRPr lang="fr-FR" sz="3200" dirty="0">
              <a:latin typeface="Calibri"/>
              <a:cs typeface="Calibri"/>
            </a:endParaRPr>
          </a:p>
        </p:txBody>
      </p:sp>
      <p:sp>
        <p:nvSpPr>
          <p:cNvPr id="6" name="Rectangle 5"/>
          <p:cNvSpPr/>
          <p:nvPr/>
        </p:nvSpPr>
        <p:spPr>
          <a:xfrm>
            <a:off x="381000" y="2950948"/>
            <a:ext cx="8077200" cy="2528897"/>
          </a:xfrm>
          <a:prstGeom prst="rect">
            <a:avLst/>
          </a:prstGeom>
        </p:spPr>
        <p:txBody>
          <a:bodyPr wrap="square">
            <a:spAutoFit/>
          </a:bodyPr>
          <a:lstStyle/>
          <a:p>
            <a:pPr marL="12700" algn="ctr">
              <a:lnSpc>
                <a:spcPct val="150000"/>
              </a:lnSpc>
              <a:spcBef>
                <a:spcPts val="660"/>
              </a:spcBef>
              <a:tabLst>
                <a:tab pos="241935" algn="l"/>
              </a:tabLst>
            </a:pPr>
            <a:r>
              <a:rPr lang="fr-FR" spc="-10" dirty="0" smtClean="0">
                <a:solidFill>
                  <a:srgbClr val="213B54"/>
                </a:solidFill>
                <a:cs typeface="Calibri"/>
              </a:rPr>
              <a:t>« </a:t>
            </a:r>
            <a:r>
              <a:rPr lang="fr-FR" dirty="0" smtClean="0"/>
              <a:t> Le produit doit être facile à apprendre »</a:t>
            </a:r>
          </a:p>
          <a:p>
            <a:pPr marL="12700" algn="ctr">
              <a:lnSpc>
                <a:spcPct val="150000"/>
              </a:lnSpc>
              <a:spcBef>
                <a:spcPts val="660"/>
              </a:spcBef>
              <a:tabLst>
                <a:tab pos="241935" algn="l"/>
              </a:tabLst>
            </a:pPr>
            <a:r>
              <a:rPr lang="fr-FR" dirty="0" smtClean="0"/>
              <a:t>« Le produit doit être utilisable même par des non français »</a:t>
            </a:r>
          </a:p>
          <a:p>
            <a:pPr marL="12700" algn="ctr">
              <a:lnSpc>
                <a:spcPct val="150000"/>
              </a:lnSpc>
              <a:spcBef>
                <a:spcPts val="660"/>
              </a:spcBef>
              <a:tabLst>
                <a:tab pos="241935" algn="l"/>
              </a:tabLst>
            </a:pPr>
            <a:r>
              <a:rPr lang="fr-FR" dirty="0" smtClean="0"/>
              <a:t>« Le système doit être rapide »</a:t>
            </a:r>
          </a:p>
          <a:p>
            <a:pPr marL="12700" algn="ctr">
              <a:lnSpc>
                <a:spcPct val="150000"/>
              </a:lnSpc>
              <a:spcBef>
                <a:spcPts val="660"/>
              </a:spcBef>
              <a:tabLst>
                <a:tab pos="241935" algn="l"/>
              </a:tabLst>
            </a:pPr>
            <a:r>
              <a:rPr lang="fr-FR" dirty="0" smtClean="0"/>
              <a:t>« Le système sera utilisé dans des conditions extrêmes en plongée sous-marine »</a:t>
            </a:r>
          </a:p>
          <a:p>
            <a:pPr marL="12700" algn="ctr">
              <a:lnSpc>
                <a:spcPct val="150000"/>
              </a:lnSpc>
              <a:spcBef>
                <a:spcPts val="660"/>
              </a:spcBef>
              <a:tabLst>
                <a:tab pos="241935" algn="l"/>
              </a:tabLst>
            </a:pPr>
            <a:r>
              <a:rPr lang="fr-FR" dirty="0" smtClean="0"/>
              <a:t>« Le système doit satisfaire à nos règles de sécurité </a:t>
            </a:r>
            <a:r>
              <a:rPr lang="fr-FR" spc="-10" dirty="0" smtClean="0">
                <a:solidFill>
                  <a:srgbClr val="213B54"/>
                </a:solidFill>
                <a:cs typeface="Calibri"/>
              </a:rPr>
              <a:t> »</a:t>
            </a:r>
            <a:endParaRPr lang="fr-FR" spc="-10" dirty="0">
              <a:solidFill>
                <a:srgbClr val="213B54"/>
              </a:solidFill>
              <a:cs typeface="Calibri"/>
            </a:endParaRPr>
          </a:p>
        </p:txBody>
      </p:sp>
      <p:sp>
        <p:nvSpPr>
          <p:cNvPr id="8" name="Rectangle 7"/>
          <p:cNvSpPr/>
          <p:nvPr/>
        </p:nvSpPr>
        <p:spPr>
          <a:xfrm>
            <a:off x="7984298" y="3961482"/>
            <a:ext cx="3200400" cy="507831"/>
          </a:xfrm>
          <a:prstGeom prst="rect">
            <a:avLst/>
          </a:prstGeom>
        </p:spPr>
        <p:txBody>
          <a:bodyPr wrap="square">
            <a:spAutoFit/>
          </a:bodyPr>
          <a:lstStyle/>
          <a:p>
            <a:pPr marL="12700" algn="ctr">
              <a:lnSpc>
                <a:spcPct val="150000"/>
              </a:lnSpc>
              <a:spcBef>
                <a:spcPts val="660"/>
              </a:spcBef>
              <a:tabLst>
                <a:tab pos="241935" algn="l"/>
              </a:tabLst>
            </a:pPr>
            <a:r>
              <a:rPr lang="fr-FR" spc="-10" smtClean="0">
                <a:solidFill>
                  <a:srgbClr val="213B54"/>
                </a:solidFill>
                <a:cs typeface="Calibri"/>
              </a:rPr>
              <a:t>10 min</a:t>
            </a:r>
            <a:endParaRPr lang="fr-FR" spc="-10" dirty="0">
              <a:solidFill>
                <a:srgbClr val="213B54"/>
              </a:solidFill>
              <a:cs typeface="Calibri"/>
            </a:endParaRPr>
          </a:p>
        </p:txBody>
      </p:sp>
    </p:spTree>
    <p:extLst>
      <p:ext uri="{BB962C8B-B14F-4D97-AF65-F5344CB8AC3E}">
        <p14:creationId xmlns:p14="http://schemas.microsoft.com/office/powerpoint/2010/main" val="4698360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0" y="45161"/>
            <a:ext cx="5999479" cy="627736"/>
          </a:xfrm>
          <a:prstGeom prst="rect">
            <a:avLst/>
          </a:prstGeom>
        </p:spPr>
        <p:txBody>
          <a:bodyPr vert="horz" wrap="square" lIns="0" tIns="12065" rIns="0" bIns="0" rtlCol="0">
            <a:spAutoFit/>
          </a:bodyPr>
          <a:lstStyle/>
          <a:p>
            <a:pPr marL="12700">
              <a:lnSpc>
                <a:spcPct val="100000"/>
              </a:lnSpc>
              <a:spcBef>
                <a:spcPts val="95"/>
              </a:spcBef>
            </a:pPr>
            <a:r>
              <a:rPr lang="fr-FR" spc="-50" dirty="0" smtClean="0"/>
              <a:t>Atelier </a:t>
            </a:r>
            <a:r>
              <a:rPr lang="mr-IN" spc="-50" dirty="0" smtClean="0"/>
              <a:t>–</a:t>
            </a:r>
            <a:r>
              <a:rPr lang="fr-FR" spc="-50" dirty="0" smtClean="0"/>
              <a:t> Critères de validation</a:t>
            </a:r>
            <a:endParaRPr spc="-1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3"/>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41</a:t>
            </a:fld>
            <a:endParaRPr dirty="0"/>
          </a:p>
        </p:txBody>
      </p:sp>
      <p:sp>
        <p:nvSpPr>
          <p:cNvPr id="3" name="object 3"/>
          <p:cNvSpPr txBox="1"/>
          <p:nvPr/>
        </p:nvSpPr>
        <p:spPr>
          <a:xfrm>
            <a:off x="228600" y="1066800"/>
            <a:ext cx="11517632" cy="623889"/>
          </a:xfrm>
          <a:prstGeom prst="rect">
            <a:avLst/>
          </a:prstGeom>
        </p:spPr>
        <p:txBody>
          <a:bodyPr vert="horz" wrap="square" lIns="0" tIns="130175" rIns="0" bIns="0" rtlCol="0">
            <a:spAutoFit/>
          </a:bodyPr>
          <a:lstStyle/>
          <a:p>
            <a:pPr marL="12700" algn="ctr">
              <a:lnSpc>
                <a:spcPct val="100000"/>
              </a:lnSpc>
              <a:spcBef>
                <a:spcPts val="1025"/>
              </a:spcBef>
            </a:pPr>
            <a:r>
              <a:rPr lang="fr-FR" sz="3200" spc="-5" dirty="0" smtClean="0">
                <a:solidFill>
                  <a:srgbClr val="213B54"/>
                </a:solidFill>
                <a:latin typeface="Calibri"/>
                <a:cs typeface="Calibri"/>
              </a:rPr>
              <a:t>Comment valider des exigences non fonctionnelles ?</a:t>
            </a:r>
            <a:endParaRPr lang="fr-FR" sz="3200" dirty="0">
              <a:latin typeface="Calibri"/>
              <a:cs typeface="Calibri"/>
            </a:endParaRPr>
          </a:p>
        </p:txBody>
      </p:sp>
      <p:graphicFrame>
        <p:nvGraphicFramePr>
          <p:cNvPr id="7" name="Tableau 6"/>
          <p:cNvGraphicFramePr>
            <a:graphicFrameLocks noGrp="1"/>
          </p:cNvGraphicFramePr>
          <p:nvPr>
            <p:extLst>
              <p:ext uri="{D42A27DB-BD31-4B8C-83A1-F6EECF244321}">
                <p14:modId xmlns:p14="http://schemas.microsoft.com/office/powerpoint/2010/main" val="848529730"/>
              </p:ext>
            </p:extLst>
          </p:nvPr>
        </p:nvGraphicFramePr>
        <p:xfrm>
          <a:off x="1605916" y="2428180"/>
          <a:ext cx="8763000" cy="3337560"/>
        </p:xfrm>
        <a:graphic>
          <a:graphicData uri="http://schemas.openxmlformats.org/drawingml/2006/table">
            <a:tbl>
              <a:tblPr firstRow="1" bandRow="1">
                <a:tableStyleId>{5C22544A-7EE6-4342-B048-85BDC9FD1C3A}</a:tableStyleId>
              </a:tblPr>
              <a:tblGrid>
                <a:gridCol w="2946849"/>
                <a:gridCol w="5816151"/>
              </a:tblGrid>
              <a:tr h="370840">
                <a:tc>
                  <a:txBody>
                    <a:bodyPr/>
                    <a:lstStyle/>
                    <a:p>
                      <a:pPr algn="ctr"/>
                      <a:r>
                        <a:rPr lang="fr-FR" b="0" dirty="0" smtClean="0">
                          <a:latin typeface="+mj-lt"/>
                        </a:rPr>
                        <a:t>Type</a:t>
                      </a:r>
                      <a:r>
                        <a:rPr lang="fr-FR" b="0" baseline="0" dirty="0" smtClean="0">
                          <a:latin typeface="+mj-lt"/>
                        </a:rPr>
                        <a:t> d’exigence</a:t>
                      </a:r>
                      <a:endParaRPr lang="fr-FR" b="0" dirty="0">
                        <a:latin typeface="+mj-lt"/>
                      </a:endParaRPr>
                    </a:p>
                  </a:txBody>
                  <a:tcPr>
                    <a:solidFill>
                      <a:srgbClr val="002F46"/>
                    </a:solidFill>
                  </a:tcPr>
                </a:tc>
                <a:tc>
                  <a:txBody>
                    <a:bodyPr/>
                    <a:lstStyle/>
                    <a:p>
                      <a:pPr algn="ctr"/>
                      <a:r>
                        <a:rPr lang="fr-FR" b="0" dirty="0" smtClean="0"/>
                        <a:t>Mesure</a:t>
                      </a:r>
                      <a:endParaRPr lang="fr-FR" b="0" dirty="0"/>
                    </a:p>
                  </a:txBody>
                  <a:tcPr>
                    <a:solidFill>
                      <a:srgbClr val="002F46"/>
                    </a:solidFill>
                  </a:tcPr>
                </a:tc>
              </a:tr>
              <a:tr h="370840">
                <a:tc>
                  <a:txBody>
                    <a:bodyPr/>
                    <a:lstStyle/>
                    <a:p>
                      <a:pPr algn="ctr"/>
                      <a:r>
                        <a:rPr lang="fr-FR" dirty="0" smtClean="0"/>
                        <a:t>Apparence</a:t>
                      </a:r>
                    </a:p>
                  </a:txBody>
                  <a:tcPr/>
                </a:tc>
                <a:tc>
                  <a:txBody>
                    <a:bodyPr/>
                    <a:lstStyle/>
                    <a:p>
                      <a:endParaRPr lang="fr-FR"/>
                    </a:p>
                  </a:txBody>
                  <a:tcPr/>
                </a:tc>
              </a:tr>
              <a:tr h="370840">
                <a:tc>
                  <a:txBody>
                    <a:bodyPr/>
                    <a:lstStyle/>
                    <a:p>
                      <a:pPr algn="ctr"/>
                      <a:r>
                        <a:rPr lang="fr-FR" dirty="0" smtClean="0"/>
                        <a:t>Convivialité,</a:t>
                      </a:r>
                      <a:r>
                        <a:rPr lang="fr-FR" baseline="0" dirty="0" smtClean="0"/>
                        <a:t> Utilisabilité</a:t>
                      </a:r>
                      <a:endParaRPr lang="fr-FR" dirty="0"/>
                    </a:p>
                  </a:txBody>
                  <a:tcPr/>
                </a:tc>
                <a:tc>
                  <a:txBody>
                    <a:bodyPr/>
                    <a:lstStyle/>
                    <a:p>
                      <a:endParaRPr lang="fr-FR"/>
                    </a:p>
                  </a:txBody>
                  <a:tcPr/>
                </a:tc>
              </a:tr>
              <a:tr h="370840">
                <a:tc>
                  <a:txBody>
                    <a:bodyPr/>
                    <a:lstStyle/>
                    <a:p>
                      <a:pPr algn="ctr"/>
                      <a:r>
                        <a:rPr lang="fr-FR" dirty="0" smtClean="0"/>
                        <a:t>Performance</a:t>
                      </a:r>
                      <a:endParaRPr lang="fr-FR" dirty="0"/>
                    </a:p>
                  </a:txBody>
                  <a:tcPr/>
                </a:tc>
                <a:tc>
                  <a:txBody>
                    <a:bodyPr/>
                    <a:lstStyle/>
                    <a:p>
                      <a:endParaRPr lang="fr-FR" dirty="0"/>
                    </a:p>
                  </a:txBody>
                  <a:tcPr/>
                </a:tc>
              </a:tr>
              <a:tr h="370840">
                <a:tc>
                  <a:txBody>
                    <a:bodyPr/>
                    <a:lstStyle/>
                    <a:p>
                      <a:pPr algn="ctr"/>
                      <a:r>
                        <a:rPr lang="fr-FR" dirty="0" smtClean="0"/>
                        <a:t>Opérationnelle</a:t>
                      </a:r>
                      <a:endParaRPr lang="fr-FR" dirty="0"/>
                    </a:p>
                  </a:txBody>
                  <a:tcPr/>
                </a:tc>
                <a:tc>
                  <a:txBody>
                    <a:bodyPr/>
                    <a:lstStyle/>
                    <a:p>
                      <a:endParaRPr lang="fr-FR"/>
                    </a:p>
                  </a:txBody>
                  <a:tcPr/>
                </a:tc>
              </a:tr>
              <a:tr h="370840">
                <a:tc>
                  <a:txBody>
                    <a:bodyPr/>
                    <a:lstStyle/>
                    <a:p>
                      <a:pPr algn="ctr"/>
                      <a:r>
                        <a:rPr lang="fr-FR" dirty="0" smtClean="0"/>
                        <a:t>Maintenance</a:t>
                      </a:r>
                      <a:endParaRPr lang="fr-FR" dirty="0"/>
                    </a:p>
                  </a:txBody>
                  <a:tcPr/>
                </a:tc>
                <a:tc>
                  <a:txBody>
                    <a:bodyPr/>
                    <a:lstStyle/>
                    <a:p>
                      <a:endParaRPr lang="fr-FR"/>
                    </a:p>
                  </a:txBody>
                  <a:tcPr/>
                </a:tc>
              </a:tr>
              <a:tr h="370840">
                <a:tc>
                  <a:txBody>
                    <a:bodyPr/>
                    <a:lstStyle/>
                    <a:p>
                      <a:pPr algn="ctr"/>
                      <a:r>
                        <a:rPr lang="fr-FR" dirty="0" smtClean="0"/>
                        <a:t>Sécurité</a:t>
                      </a:r>
                      <a:endParaRPr lang="fr-FR" dirty="0"/>
                    </a:p>
                  </a:txBody>
                  <a:tcPr/>
                </a:tc>
                <a:tc>
                  <a:txBody>
                    <a:bodyPr/>
                    <a:lstStyle/>
                    <a:p>
                      <a:endParaRPr lang="fr-FR"/>
                    </a:p>
                  </a:txBody>
                  <a:tcPr/>
                </a:tc>
              </a:tr>
              <a:tr h="370840">
                <a:tc>
                  <a:txBody>
                    <a:bodyPr/>
                    <a:lstStyle/>
                    <a:p>
                      <a:pPr algn="ctr"/>
                      <a:r>
                        <a:rPr lang="fr-FR" dirty="0" smtClean="0"/>
                        <a:t>Légale</a:t>
                      </a:r>
                      <a:endParaRPr lang="fr-FR" dirty="0"/>
                    </a:p>
                  </a:txBody>
                  <a:tcPr/>
                </a:tc>
                <a:tc>
                  <a:txBody>
                    <a:bodyPr/>
                    <a:lstStyle/>
                    <a:p>
                      <a:endParaRPr lang="fr-FR"/>
                    </a:p>
                  </a:txBody>
                  <a:tcPr/>
                </a:tc>
              </a:tr>
              <a:tr h="370840">
                <a:tc>
                  <a:txBody>
                    <a:bodyPr/>
                    <a:lstStyle/>
                    <a:p>
                      <a:pPr algn="ctr"/>
                      <a:r>
                        <a:rPr lang="fr-FR" dirty="0" smtClean="0"/>
                        <a:t>Politique</a:t>
                      </a:r>
                      <a:endParaRPr lang="fr-FR" dirty="0"/>
                    </a:p>
                  </a:txBody>
                  <a:tcPr/>
                </a:tc>
                <a:tc>
                  <a:txBody>
                    <a:bodyPr/>
                    <a:lstStyle/>
                    <a:p>
                      <a:endParaRPr lang="fr-FR" dirty="0"/>
                    </a:p>
                  </a:txBody>
                  <a:tcPr/>
                </a:tc>
              </a:tr>
            </a:tbl>
          </a:graphicData>
        </a:graphic>
      </p:graphicFrame>
      <p:sp>
        <p:nvSpPr>
          <p:cNvPr id="8" name="Rectangle 7"/>
          <p:cNvSpPr/>
          <p:nvPr/>
        </p:nvSpPr>
        <p:spPr>
          <a:xfrm>
            <a:off x="5293265" y="1713093"/>
            <a:ext cx="1388302" cy="507831"/>
          </a:xfrm>
          <a:prstGeom prst="rect">
            <a:avLst/>
          </a:prstGeom>
        </p:spPr>
        <p:txBody>
          <a:bodyPr wrap="square">
            <a:spAutoFit/>
          </a:bodyPr>
          <a:lstStyle/>
          <a:p>
            <a:pPr marL="12700" algn="ctr">
              <a:lnSpc>
                <a:spcPct val="150000"/>
              </a:lnSpc>
              <a:spcBef>
                <a:spcPts val="660"/>
              </a:spcBef>
              <a:tabLst>
                <a:tab pos="241935" algn="l"/>
              </a:tabLst>
            </a:pPr>
            <a:r>
              <a:rPr lang="fr-FR" spc="-10" smtClean="0">
                <a:solidFill>
                  <a:srgbClr val="213B54"/>
                </a:solidFill>
                <a:cs typeface="Calibri"/>
              </a:rPr>
              <a:t>5 min</a:t>
            </a:r>
            <a:endParaRPr lang="fr-FR" spc="-10" dirty="0">
              <a:solidFill>
                <a:srgbClr val="213B54"/>
              </a:solidFill>
              <a:cs typeface="Calibri"/>
            </a:endParaRPr>
          </a:p>
        </p:txBody>
      </p:sp>
    </p:spTree>
    <p:extLst>
      <p:ext uri="{BB962C8B-B14F-4D97-AF65-F5344CB8AC3E}">
        <p14:creationId xmlns:p14="http://schemas.microsoft.com/office/powerpoint/2010/main" val="2212912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0" y="45161"/>
            <a:ext cx="5999479" cy="627736"/>
          </a:xfrm>
          <a:prstGeom prst="rect">
            <a:avLst/>
          </a:prstGeom>
        </p:spPr>
        <p:txBody>
          <a:bodyPr vert="horz" wrap="square" lIns="0" tIns="12065" rIns="0" bIns="0" rtlCol="0">
            <a:spAutoFit/>
          </a:bodyPr>
          <a:lstStyle/>
          <a:p>
            <a:pPr marL="12700">
              <a:lnSpc>
                <a:spcPct val="100000"/>
              </a:lnSpc>
              <a:spcBef>
                <a:spcPts val="95"/>
              </a:spcBef>
            </a:pPr>
            <a:r>
              <a:rPr lang="fr-FR" spc="-50" dirty="0" smtClean="0"/>
              <a:t>Atelier </a:t>
            </a:r>
            <a:r>
              <a:rPr lang="mr-IN" spc="-50" dirty="0" smtClean="0"/>
              <a:t>–</a:t>
            </a:r>
            <a:r>
              <a:rPr lang="fr-FR" spc="-50" dirty="0" smtClean="0"/>
              <a:t> Critères de validation</a:t>
            </a:r>
            <a:endParaRPr spc="-1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3"/>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42</a:t>
            </a:fld>
            <a:endParaRPr dirty="0"/>
          </a:p>
        </p:txBody>
      </p:sp>
      <p:sp>
        <p:nvSpPr>
          <p:cNvPr id="3" name="object 3"/>
          <p:cNvSpPr txBox="1"/>
          <p:nvPr/>
        </p:nvSpPr>
        <p:spPr>
          <a:xfrm>
            <a:off x="228600" y="1066800"/>
            <a:ext cx="11517632" cy="623889"/>
          </a:xfrm>
          <a:prstGeom prst="rect">
            <a:avLst/>
          </a:prstGeom>
        </p:spPr>
        <p:txBody>
          <a:bodyPr vert="horz" wrap="square" lIns="0" tIns="130175" rIns="0" bIns="0" rtlCol="0">
            <a:spAutoFit/>
          </a:bodyPr>
          <a:lstStyle/>
          <a:p>
            <a:pPr marL="12700" algn="ctr">
              <a:lnSpc>
                <a:spcPct val="100000"/>
              </a:lnSpc>
              <a:spcBef>
                <a:spcPts val="1025"/>
              </a:spcBef>
            </a:pPr>
            <a:r>
              <a:rPr lang="fr-FR" sz="3200" spc="-5" dirty="0" smtClean="0">
                <a:solidFill>
                  <a:srgbClr val="213B54"/>
                </a:solidFill>
                <a:latin typeface="Calibri"/>
                <a:cs typeface="Calibri"/>
              </a:rPr>
              <a:t>Comment valider des exigences non fonctionnelles ?</a:t>
            </a:r>
            <a:endParaRPr lang="fr-FR" sz="3200" dirty="0">
              <a:latin typeface="Calibri"/>
              <a:cs typeface="Calibri"/>
            </a:endParaRPr>
          </a:p>
        </p:txBody>
      </p:sp>
      <p:graphicFrame>
        <p:nvGraphicFramePr>
          <p:cNvPr id="7" name="Tableau 6"/>
          <p:cNvGraphicFramePr>
            <a:graphicFrameLocks noGrp="1"/>
          </p:cNvGraphicFramePr>
          <p:nvPr>
            <p:extLst>
              <p:ext uri="{D42A27DB-BD31-4B8C-83A1-F6EECF244321}">
                <p14:modId xmlns:p14="http://schemas.microsoft.com/office/powerpoint/2010/main" val="935203583"/>
              </p:ext>
            </p:extLst>
          </p:nvPr>
        </p:nvGraphicFramePr>
        <p:xfrm>
          <a:off x="1605916" y="2428180"/>
          <a:ext cx="8763000" cy="3337560"/>
        </p:xfrm>
        <a:graphic>
          <a:graphicData uri="http://schemas.openxmlformats.org/drawingml/2006/table">
            <a:tbl>
              <a:tblPr firstRow="1" bandRow="1">
                <a:tableStyleId>{5C22544A-7EE6-4342-B048-85BDC9FD1C3A}</a:tableStyleId>
              </a:tblPr>
              <a:tblGrid>
                <a:gridCol w="2946849"/>
                <a:gridCol w="5816151"/>
              </a:tblGrid>
              <a:tr h="370840">
                <a:tc>
                  <a:txBody>
                    <a:bodyPr/>
                    <a:lstStyle/>
                    <a:p>
                      <a:pPr algn="ctr"/>
                      <a:r>
                        <a:rPr lang="fr-FR" b="0" dirty="0" smtClean="0">
                          <a:latin typeface="+mj-lt"/>
                        </a:rPr>
                        <a:t>Type</a:t>
                      </a:r>
                      <a:r>
                        <a:rPr lang="fr-FR" b="0" baseline="0" dirty="0" smtClean="0">
                          <a:latin typeface="+mj-lt"/>
                        </a:rPr>
                        <a:t> d’exigence</a:t>
                      </a:r>
                      <a:endParaRPr lang="fr-FR" b="0" dirty="0">
                        <a:latin typeface="+mj-lt"/>
                      </a:endParaRPr>
                    </a:p>
                  </a:txBody>
                  <a:tcPr>
                    <a:solidFill>
                      <a:srgbClr val="002F46"/>
                    </a:solidFill>
                  </a:tcPr>
                </a:tc>
                <a:tc>
                  <a:txBody>
                    <a:bodyPr/>
                    <a:lstStyle/>
                    <a:p>
                      <a:pPr algn="ctr"/>
                      <a:r>
                        <a:rPr lang="fr-FR" b="0" dirty="0" smtClean="0"/>
                        <a:t>Mesure</a:t>
                      </a:r>
                      <a:endParaRPr lang="fr-FR" b="0" dirty="0"/>
                    </a:p>
                  </a:txBody>
                  <a:tcPr>
                    <a:solidFill>
                      <a:srgbClr val="002F46"/>
                    </a:solidFill>
                  </a:tcPr>
                </a:tc>
              </a:tr>
              <a:tr h="370840">
                <a:tc>
                  <a:txBody>
                    <a:bodyPr/>
                    <a:lstStyle/>
                    <a:p>
                      <a:pPr algn="ctr"/>
                      <a:r>
                        <a:rPr lang="fr-FR" b="0" dirty="0" smtClean="0"/>
                        <a:t>APPARENCE</a:t>
                      </a:r>
                    </a:p>
                  </a:txBody>
                  <a:tcPr/>
                </a:tc>
                <a:tc>
                  <a:txBody>
                    <a:bodyPr/>
                    <a:lstStyle/>
                    <a:p>
                      <a:r>
                        <a:rPr lang="fr-FR" sz="1400" dirty="0" smtClean="0"/>
                        <a:t>Conformité</a:t>
                      </a:r>
                      <a:r>
                        <a:rPr lang="fr-FR" sz="1400" baseline="0" dirty="0" smtClean="0"/>
                        <a:t> à des standards (Qui va tester ? Comment ?)</a:t>
                      </a:r>
                      <a:endParaRPr lang="fr-FR" sz="1400" dirty="0"/>
                    </a:p>
                  </a:txBody>
                  <a:tcPr anchor="ctr"/>
                </a:tc>
              </a:tr>
              <a:tr h="370840">
                <a:tc>
                  <a:txBody>
                    <a:bodyPr/>
                    <a:lstStyle/>
                    <a:p>
                      <a:pPr algn="ctr"/>
                      <a:r>
                        <a:rPr lang="fr-FR" b="0" dirty="0" smtClean="0"/>
                        <a:t>CONVIVIALITÉ,</a:t>
                      </a:r>
                      <a:r>
                        <a:rPr lang="fr-FR" b="0" baseline="0" dirty="0" smtClean="0"/>
                        <a:t> UTILISABILITÉ</a:t>
                      </a:r>
                      <a:endParaRPr lang="fr-FR" b="0" dirty="0"/>
                    </a:p>
                  </a:txBody>
                  <a:tcPr/>
                </a:tc>
                <a:tc>
                  <a:txBody>
                    <a:bodyPr/>
                    <a:lstStyle/>
                    <a:p>
                      <a:r>
                        <a:rPr lang="fr-FR" sz="1400" dirty="0" smtClean="0"/>
                        <a:t>Temps de formation nécessaire, Temps</a:t>
                      </a:r>
                      <a:r>
                        <a:rPr lang="fr-FR" sz="1400" baseline="0" dirty="0" smtClean="0"/>
                        <a:t> pour être autonome</a:t>
                      </a:r>
                      <a:endParaRPr lang="fr-FR" sz="1400" dirty="0"/>
                    </a:p>
                  </a:txBody>
                  <a:tcPr anchor="ctr"/>
                </a:tc>
              </a:tr>
              <a:tr h="370840">
                <a:tc>
                  <a:txBody>
                    <a:bodyPr/>
                    <a:lstStyle/>
                    <a:p>
                      <a:pPr algn="ctr"/>
                      <a:r>
                        <a:rPr lang="fr-FR" b="0" dirty="0" smtClean="0"/>
                        <a:t>PERFORMANCE</a:t>
                      </a:r>
                      <a:endParaRPr lang="fr-FR" b="0" dirty="0"/>
                    </a:p>
                  </a:txBody>
                  <a:tcPr/>
                </a:tc>
                <a:tc>
                  <a:txBody>
                    <a:bodyPr/>
                    <a:lstStyle/>
                    <a:p>
                      <a:r>
                        <a:rPr lang="fr-FR" sz="1400" dirty="0" smtClean="0"/>
                        <a:t>Temps max. pour accomplir une tâche</a:t>
                      </a:r>
                    </a:p>
                  </a:txBody>
                  <a:tcPr anchor="ctr"/>
                </a:tc>
              </a:tr>
              <a:tr h="370840">
                <a:tc>
                  <a:txBody>
                    <a:bodyPr/>
                    <a:lstStyle/>
                    <a:p>
                      <a:pPr algn="ctr"/>
                      <a:r>
                        <a:rPr lang="fr-FR" b="0" dirty="0" smtClean="0"/>
                        <a:t>OPÉRATIONNELLE</a:t>
                      </a:r>
                      <a:endParaRPr lang="fr-FR" b="0" dirty="0"/>
                    </a:p>
                  </a:txBody>
                  <a:tcPr/>
                </a:tc>
                <a:tc>
                  <a:txBody>
                    <a:bodyPr/>
                    <a:lstStyle/>
                    <a:p>
                      <a:r>
                        <a:rPr lang="fr-FR" sz="1400" dirty="0" smtClean="0"/>
                        <a:t>Facilité d’utilisation dans un environnement</a:t>
                      </a:r>
                      <a:endParaRPr lang="fr-FR" sz="1400" dirty="0"/>
                    </a:p>
                  </a:txBody>
                  <a:tcPr anchor="ctr"/>
                </a:tc>
              </a:tr>
              <a:tr h="370840">
                <a:tc>
                  <a:txBody>
                    <a:bodyPr/>
                    <a:lstStyle/>
                    <a:p>
                      <a:pPr algn="ctr"/>
                      <a:r>
                        <a:rPr lang="fr-FR" b="0" dirty="0" smtClean="0"/>
                        <a:t>MAINTENANCE</a:t>
                      </a:r>
                      <a:endParaRPr lang="fr-FR" b="0" dirty="0"/>
                    </a:p>
                  </a:txBody>
                  <a:tcPr/>
                </a:tc>
                <a:tc>
                  <a:txBody>
                    <a:bodyPr/>
                    <a:lstStyle/>
                    <a:p>
                      <a:r>
                        <a:rPr lang="fr-FR" sz="1400" dirty="0" smtClean="0"/>
                        <a:t>Temps max de maintenance, fréquence, effort</a:t>
                      </a:r>
                      <a:r>
                        <a:rPr lang="mr-IN" sz="1400" dirty="0" smtClean="0"/>
                        <a:t>…</a:t>
                      </a:r>
                      <a:endParaRPr lang="fr-FR" sz="1400" dirty="0"/>
                    </a:p>
                  </a:txBody>
                  <a:tcPr anchor="ctr"/>
                </a:tc>
              </a:tr>
              <a:tr h="370840">
                <a:tc>
                  <a:txBody>
                    <a:bodyPr/>
                    <a:lstStyle/>
                    <a:p>
                      <a:pPr algn="ctr"/>
                      <a:r>
                        <a:rPr lang="fr-FR" b="0" dirty="0" smtClean="0"/>
                        <a:t>SÉCURITÉ</a:t>
                      </a:r>
                      <a:endParaRPr lang="fr-FR" b="0" dirty="0"/>
                    </a:p>
                  </a:txBody>
                  <a:tcPr/>
                </a:tc>
                <a:tc>
                  <a:txBody>
                    <a:bodyPr/>
                    <a:lstStyle/>
                    <a:p>
                      <a:r>
                        <a:rPr lang="fr-FR" sz="1400" dirty="0" smtClean="0"/>
                        <a:t>Accès au système</a:t>
                      </a:r>
                      <a:endParaRPr lang="fr-FR" sz="1400" dirty="0"/>
                    </a:p>
                  </a:txBody>
                  <a:tcPr anchor="ctr"/>
                </a:tc>
              </a:tr>
              <a:tr h="370840">
                <a:tc>
                  <a:txBody>
                    <a:bodyPr/>
                    <a:lstStyle/>
                    <a:p>
                      <a:pPr algn="ctr"/>
                      <a:r>
                        <a:rPr lang="fr-FR" b="0" dirty="0" smtClean="0"/>
                        <a:t>LÉGALE</a:t>
                      </a:r>
                      <a:endParaRPr lang="fr-FR" b="0" dirty="0"/>
                    </a:p>
                  </a:txBody>
                  <a:tcPr/>
                </a:tc>
                <a:tc>
                  <a:txBody>
                    <a:bodyPr/>
                    <a:lstStyle/>
                    <a:p>
                      <a:r>
                        <a:rPr lang="fr-FR" sz="1400" dirty="0" smtClean="0"/>
                        <a:t>Respect</a:t>
                      </a:r>
                      <a:r>
                        <a:rPr lang="fr-FR" sz="1400" baseline="0" dirty="0" smtClean="0"/>
                        <a:t> des lois, validations par un légiste</a:t>
                      </a:r>
                      <a:endParaRPr lang="fr-FR" sz="1400" dirty="0"/>
                    </a:p>
                  </a:txBody>
                  <a:tcPr anchor="ctr"/>
                </a:tc>
              </a:tr>
              <a:tr h="370840">
                <a:tc>
                  <a:txBody>
                    <a:bodyPr/>
                    <a:lstStyle/>
                    <a:p>
                      <a:pPr algn="ctr"/>
                      <a:r>
                        <a:rPr lang="fr-FR" b="0" dirty="0" smtClean="0"/>
                        <a:t>POLITIQUE</a:t>
                      </a:r>
                      <a:endParaRPr lang="fr-FR" b="0" dirty="0"/>
                    </a:p>
                  </a:txBody>
                  <a:tcPr/>
                </a:tc>
                <a:tc>
                  <a:txBody>
                    <a:bodyPr/>
                    <a:lstStyle/>
                    <a:p>
                      <a:r>
                        <a:rPr lang="fr-FR" sz="1400" dirty="0" smtClean="0"/>
                        <a:t>Validation</a:t>
                      </a:r>
                      <a:r>
                        <a:rPr lang="fr-FR" sz="1400" baseline="0" dirty="0" smtClean="0"/>
                        <a:t> par une certaine personne, suivi d’une ligne directrice</a:t>
                      </a:r>
                      <a:endParaRPr lang="fr-FR" sz="1400" dirty="0"/>
                    </a:p>
                  </a:txBody>
                  <a:tcPr anchor="ctr"/>
                </a:tc>
              </a:tr>
            </a:tbl>
          </a:graphicData>
        </a:graphic>
      </p:graphicFrame>
      <p:sp>
        <p:nvSpPr>
          <p:cNvPr id="8" name="Rectangle 7"/>
          <p:cNvSpPr/>
          <p:nvPr/>
        </p:nvSpPr>
        <p:spPr>
          <a:xfrm>
            <a:off x="5293265" y="1713093"/>
            <a:ext cx="1388302" cy="507831"/>
          </a:xfrm>
          <a:prstGeom prst="rect">
            <a:avLst/>
          </a:prstGeom>
        </p:spPr>
        <p:txBody>
          <a:bodyPr wrap="square">
            <a:spAutoFit/>
          </a:bodyPr>
          <a:lstStyle/>
          <a:p>
            <a:pPr marL="12700" algn="ctr">
              <a:lnSpc>
                <a:spcPct val="150000"/>
              </a:lnSpc>
              <a:spcBef>
                <a:spcPts val="660"/>
              </a:spcBef>
              <a:tabLst>
                <a:tab pos="241935" algn="l"/>
              </a:tabLst>
            </a:pPr>
            <a:r>
              <a:rPr lang="fr-FR" spc="-10" smtClean="0">
                <a:solidFill>
                  <a:srgbClr val="213B54"/>
                </a:solidFill>
                <a:cs typeface="Calibri"/>
              </a:rPr>
              <a:t>5 min</a:t>
            </a:r>
            <a:endParaRPr lang="fr-FR" spc="-10" dirty="0">
              <a:solidFill>
                <a:srgbClr val="213B54"/>
              </a:solidFill>
              <a:cs typeface="Calibri"/>
            </a:endParaRPr>
          </a:p>
        </p:txBody>
      </p:sp>
    </p:spTree>
    <p:extLst>
      <p:ext uri="{BB962C8B-B14F-4D97-AF65-F5344CB8AC3E}">
        <p14:creationId xmlns:p14="http://schemas.microsoft.com/office/powerpoint/2010/main" val="2452294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43</a:t>
            </a:fld>
            <a:endParaRPr dirty="0"/>
          </a:p>
        </p:txBody>
      </p:sp>
      <p:sp>
        <p:nvSpPr>
          <p:cNvPr id="10" name="object 2"/>
          <p:cNvSpPr txBox="1">
            <a:spLocks/>
          </p:cNvSpPr>
          <p:nvPr/>
        </p:nvSpPr>
        <p:spPr>
          <a:xfrm>
            <a:off x="7391400" y="45161"/>
            <a:ext cx="4477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Analyse </a:t>
            </a:r>
            <a:r>
              <a:rPr lang="fr-FR" kern="0" spc="-20" smtClean="0"/>
              <a:t>des exigences</a:t>
            </a:r>
            <a:endParaRPr lang="fr-FR" kern="0" spc="-40" dirty="0"/>
          </a:p>
        </p:txBody>
      </p:sp>
      <p:sp>
        <p:nvSpPr>
          <p:cNvPr id="12" name="object 3"/>
          <p:cNvSpPr txBox="1"/>
          <p:nvPr/>
        </p:nvSpPr>
        <p:spPr>
          <a:xfrm>
            <a:off x="925169" y="2133600"/>
            <a:ext cx="10362717" cy="2498761"/>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Les Symptômes d’une mauvaise analyse</a:t>
            </a:r>
            <a:endParaRPr lang="fr-FR" sz="2800" spc="-10" dirty="0" smtClean="0">
              <a:solidFill>
                <a:schemeClr val="accent2"/>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Le client n’est</a:t>
            </a:r>
            <a:r>
              <a:rPr lang="fr-FR" sz="2400" spc="-10" dirty="0" smtClean="0">
                <a:solidFill>
                  <a:schemeClr val="accent2"/>
                </a:solidFill>
                <a:cs typeface="Calibri"/>
              </a:rPr>
              <a:t> pas satisfait.</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La fonctionnalité n’est </a:t>
            </a:r>
            <a:r>
              <a:rPr lang="fr-FR" sz="2400" spc="-10" dirty="0" smtClean="0">
                <a:solidFill>
                  <a:schemeClr val="accent2"/>
                </a:solidFill>
                <a:cs typeface="Calibri"/>
              </a:rPr>
              <a:t>pas utilisée</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Il y a de nombreuses </a:t>
            </a:r>
            <a:r>
              <a:rPr lang="fr-FR" sz="2400" spc="-10" dirty="0" smtClean="0">
                <a:solidFill>
                  <a:schemeClr val="accent2"/>
                </a:solidFill>
                <a:cs typeface="Calibri"/>
              </a:rPr>
              <a:t>demandes de changement </a:t>
            </a:r>
            <a:r>
              <a:rPr lang="fr-FR" sz="2400" spc="-10" dirty="0" smtClean="0">
                <a:solidFill>
                  <a:srgbClr val="002F46"/>
                </a:solidFill>
                <a:cs typeface="Calibri"/>
              </a:rPr>
              <a:t>ultérieures</a:t>
            </a:r>
            <a:endParaRPr lang="fr-FR" sz="2800" spc="-10" dirty="0">
              <a:solidFill>
                <a:srgbClr val="002F46"/>
              </a:solidFill>
              <a:cs typeface="Calibri"/>
            </a:endParaRPr>
          </a:p>
        </p:txBody>
      </p:sp>
    </p:spTree>
    <p:extLst>
      <p:ext uri="{BB962C8B-B14F-4D97-AF65-F5344CB8AC3E}">
        <p14:creationId xmlns:p14="http://schemas.microsoft.com/office/powerpoint/2010/main" val="11224950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90600"/>
            <a:ext cx="12192000" cy="5863962"/>
          </a:xfrm>
          <a:prstGeom prst="rect">
            <a:avLst/>
          </a:prstGeom>
          <a:solidFill>
            <a:srgbClr val="00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209800" y="2895600"/>
            <a:ext cx="7772400" cy="1446550"/>
          </a:xfrm>
          <a:prstGeom prst="rect">
            <a:avLst/>
          </a:prstGeom>
        </p:spPr>
        <p:txBody>
          <a:bodyPr wrap="square">
            <a:spAutoFit/>
          </a:bodyPr>
          <a:lstStyle/>
          <a:p>
            <a:pPr marL="25400" algn="ctr"/>
            <a:r>
              <a:rPr lang="fr-FR" sz="4400" dirty="0" smtClean="0">
                <a:solidFill>
                  <a:schemeClr val="bg1"/>
                </a:solidFill>
                <a:latin typeface="+mj-lt"/>
              </a:rPr>
              <a:t>III</a:t>
            </a:r>
          </a:p>
          <a:p>
            <a:pPr marL="25400" algn="ctr"/>
            <a:r>
              <a:rPr lang="fr-FR" sz="4400" dirty="0" smtClean="0">
                <a:solidFill>
                  <a:schemeClr val="bg1"/>
                </a:solidFill>
                <a:latin typeface="+mj-lt"/>
              </a:rPr>
              <a:t>AFFINER LES EXIGENCES</a:t>
            </a:r>
            <a:endParaRPr lang="fr-FR" sz="4400" dirty="0">
              <a:solidFill>
                <a:schemeClr val="bg1"/>
              </a:solidFill>
              <a:latin typeface="+mj-lt"/>
            </a:endParaRPr>
          </a:p>
        </p:txBody>
      </p:sp>
    </p:spTree>
    <p:extLst>
      <p:ext uri="{BB962C8B-B14F-4D97-AF65-F5344CB8AC3E}">
        <p14:creationId xmlns:p14="http://schemas.microsoft.com/office/powerpoint/2010/main" val="11692016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45</a:t>
            </a:fld>
            <a:endParaRPr dirty="0"/>
          </a:p>
        </p:txBody>
      </p:sp>
      <p:sp>
        <p:nvSpPr>
          <p:cNvPr id="10" name="object 2"/>
          <p:cNvSpPr txBox="1">
            <a:spLocks/>
          </p:cNvSpPr>
          <p:nvPr/>
        </p:nvSpPr>
        <p:spPr>
          <a:xfrm>
            <a:off x="7696200" y="45161"/>
            <a:ext cx="41723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Affiner une exigence</a:t>
            </a:r>
          </a:p>
        </p:txBody>
      </p:sp>
      <p:sp>
        <p:nvSpPr>
          <p:cNvPr id="12" name="object 3"/>
          <p:cNvSpPr txBox="1"/>
          <p:nvPr/>
        </p:nvSpPr>
        <p:spPr>
          <a:xfrm>
            <a:off x="925169" y="2133600"/>
            <a:ext cx="10362717" cy="2396169"/>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Affiner les exigences de manière à ce que tous les comprennent</a:t>
            </a:r>
            <a:endParaRPr lang="fr-FR" sz="2800" spc="-10" dirty="0" smtClean="0">
              <a:solidFill>
                <a:schemeClr val="accent2"/>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Ce n’est pas la</a:t>
            </a:r>
            <a:r>
              <a:rPr lang="fr-FR" sz="2400" spc="-10" dirty="0">
                <a:solidFill>
                  <a:schemeClr val="accent2"/>
                </a:solidFill>
                <a:cs typeface="Calibri"/>
              </a:rPr>
              <a:t> </a:t>
            </a:r>
            <a:r>
              <a:rPr lang="fr-FR" sz="2400" spc="-10" dirty="0" smtClean="0">
                <a:solidFill>
                  <a:schemeClr val="accent2"/>
                </a:solidFill>
                <a:cs typeface="Calibri"/>
              </a:rPr>
              <a:t>spécification </a:t>
            </a:r>
            <a:r>
              <a:rPr lang="fr-FR" sz="2400" spc="-10" dirty="0" smtClean="0">
                <a:solidFill>
                  <a:srgbClr val="002F46"/>
                </a:solidFill>
                <a:cs typeface="Calibri"/>
              </a:rPr>
              <a:t>(Rédaction du détail des exigences)</a:t>
            </a:r>
            <a:endParaRPr lang="fr-FR" sz="2400" spc="-10" dirty="0" smtClean="0">
              <a:solidFill>
                <a:schemeClr val="accent2"/>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C’est se mettre d’accord sur ce qu’est une exigence et </a:t>
            </a:r>
            <a:r>
              <a:rPr lang="fr-FR" sz="2400" spc="-10" dirty="0" smtClean="0">
                <a:solidFill>
                  <a:schemeClr val="accent2"/>
                </a:solidFill>
                <a:cs typeface="Calibri"/>
              </a:rPr>
              <a:t>comment l’exprimer</a:t>
            </a:r>
            <a:endParaRPr lang="fr-FR" sz="2800" spc="-10" dirty="0">
              <a:solidFill>
                <a:schemeClr val="accent2"/>
              </a:solidFill>
              <a:cs typeface="Calibri"/>
            </a:endParaRPr>
          </a:p>
        </p:txBody>
      </p:sp>
    </p:spTree>
    <p:extLst>
      <p:ext uri="{BB962C8B-B14F-4D97-AF65-F5344CB8AC3E}">
        <p14:creationId xmlns:p14="http://schemas.microsoft.com/office/powerpoint/2010/main" val="15423924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46</a:t>
            </a:fld>
            <a:endParaRPr dirty="0"/>
          </a:p>
        </p:txBody>
      </p:sp>
      <p:sp>
        <p:nvSpPr>
          <p:cNvPr id="10" name="object 2"/>
          <p:cNvSpPr txBox="1">
            <a:spLocks/>
          </p:cNvSpPr>
          <p:nvPr/>
        </p:nvSpPr>
        <p:spPr>
          <a:xfrm>
            <a:off x="7696200" y="45161"/>
            <a:ext cx="41723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Affiner une </a:t>
            </a:r>
            <a:r>
              <a:rPr lang="fr-FR" kern="0" spc="-20" dirty="0" smtClean="0"/>
              <a:t>exigence</a:t>
            </a:r>
            <a:endParaRPr lang="fr-FR" kern="0" spc="-40" dirty="0"/>
          </a:p>
        </p:txBody>
      </p:sp>
      <p:sp>
        <p:nvSpPr>
          <p:cNvPr id="12" name="object 3"/>
          <p:cNvSpPr txBox="1"/>
          <p:nvPr/>
        </p:nvSpPr>
        <p:spPr>
          <a:xfrm>
            <a:off x="925169" y="2209800"/>
            <a:ext cx="10362717" cy="2775760"/>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Valider </a:t>
            </a:r>
            <a:r>
              <a:rPr lang="fr-FR" sz="2800" spc="-10" dirty="0" smtClean="0">
                <a:solidFill>
                  <a:schemeClr val="accent2"/>
                </a:solidFill>
                <a:cs typeface="Calibri"/>
              </a:rPr>
              <a:t>l’opportunité</a:t>
            </a:r>
            <a:r>
              <a:rPr lang="fr-FR" sz="2800" spc="-10" dirty="0" smtClean="0">
                <a:solidFill>
                  <a:srgbClr val="002F46"/>
                </a:solidFill>
                <a:cs typeface="Calibri"/>
              </a:rPr>
              <a:t> de l’exigence</a:t>
            </a:r>
          </a:p>
          <a:p>
            <a:pPr marL="1612900" marR="537845" lvl="3" indent="-228600">
              <a:lnSpc>
                <a:spcPct val="150000"/>
              </a:lnSpc>
              <a:spcBef>
                <a:spcPts val="800"/>
              </a:spcBef>
              <a:buFont typeface="Arial"/>
              <a:buChar char="•"/>
              <a:tabLst>
                <a:tab pos="241300" algn="l"/>
              </a:tabLst>
            </a:pPr>
            <a:r>
              <a:rPr lang="fr-FR" sz="2800" spc="-10" dirty="0" smtClean="0">
                <a:solidFill>
                  <a:srgbClr val="002F46"/>
                </a:solidFill>
                <a:cs typeface="Calibri"/>
              </a:rPr>
              <a:t>Et si on supprimait cette exigence</a:t>
            </a:r>
          </a:p>
          <a:p>
            <a:pPr marL="1612900" marR="537845" lvl="3" indent="-228600">
              <a:lnSpc>
                <a:spcPct val="150000"/>
              </a:lnSpc>
              <a:spcBef>
                <a:spcPts val="800"/>
              </a:spcBef>
              <a:buFont typeface="Arial"/>
              <a:buChar char="•"/>
              <a:tabLst>
                <a:tab pos="241300" algn="l"/>
              </a:tabLst>
            </a:pPr>
            <a:r>
              <a:rPr lang="fr-FR" sz="2800" spc="-10" dirty="0" smtClean="0">
                <a:solidFill>
                  <a:srgbClr val="002F46"/>
                </a:solidFill>
                <a:cs typeface="Calibri"/>
              </a:rPr>
              <a:t>Pourquoi la fait-on ?</a:t>
            </a:r>
          </a:p>
          <a:p>
            <a:pPr marL="1612900" marR="537845" lvl="3" indent="-228600">
              <a:lnSpc>
                <a:spcPct val="150000"/>
              </a:lnSpc>
              <a:spcBef>
                <a:spcPts val="800"/>
              </a:spcBef>
              <a:buFont typeface="Arial"/>
              <a:buChar char="•"/>
              <a:tabLst>
                <a:tab pos="241300" algn="l"/>
              </a:tabLst>
            </a:pPr>
            <a:r>
              <a:rPr lang="fr-FR" sz="2800" spc="-10" dirty="0" smtClean="0">
                <a:solidFill>
                  <a:srgbClr val="002F46"/>
                </a:solidFill>
                <a:cs typeface="Calibri"/>
              </a:rPr>
              <a:t>POURQUOI ? POUR QUI ?</a:t>
            </a:r>
          </a:p>
        </p:txBody>
      </p:sp>
    </p:spTree>
    <p:extLst>
      <p:ext uri="{BB962C8B-B14F-4D97-AF65-F5344CB8AC3E}">
        <p14:creationId xmlns:p14="http://schemas.microsoft.com/office/powerpoint/2010/main" val="1447712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47</a:t>
            </a:fld>
            <a:endParaRPr dirty="0"/>
          </a:p>
        </p:txBody>
      </p:sp>
      <p:sp>
        <p:nvSpPr>
          <p:cNvPr id="10" name="object 2"/>
          <p:cNvSpPr txBox="1">
            <a:spLocks/>
          </p:cNvSpPr>
          <p:nvPr/>
        </p:nvSpPr>
        <p:spPr>
          <a:xfrm>
            <a:off x="6744842" y="45161"/>
            <a:ext cx="5123689"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Reformuler une exigence</a:t>
            </a:r>
            <a:endParaRPr lang="fr-FR" kern="0" spc="-40" dirty="0"/>
          </a:p>
        </p:txBody>
      </p:sp>
      <p:sp>
        <p:nvSpPr>
          <p:cNvPr id="12" name="object 3"/>
          <p:cNvSpPr txBox="1"/>
          <p:nvPr/>
        </p:nvSpPr>
        <p:spPr>
          <a:xfrm>
            <a:off x="925169" y="2133600"/>
            <a:ext cx="10362717" cy="2673168"/>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Exprimer </a:t>
            </a:r>
            <a:r>
              <a:rPr lang="fr-FR" sz="2800" spc="-10" dirty="0" smtClean="0">
                <a:solidFill>
                  <a:schemeClr val="accent2"/>
                </a:solidFill>
                <a:cs typeface="Calibri"/>
              </a:rPr>
              <a:t>l’exigence</a:t>
            </a:r>
            <a:r>
              <a:rPr lang="fr-FR" sz="2800" spc="-10" dirty="0" smtClean="0">
                <a:solidFill>
                  <a:srgbClr val="002F46"/>
                </a:solidFill>
                <a:cs typeface="Calibri"/>
              </a:rPr>
              <a:t> métier, pas la solution</a:t>
            </a:r>
            <a:endParaRPr lang="fr-FR" sz="2800" spc="-10" dirty="0" smtClean="0">
              <a:solidFill>
                <a:schemeClr val="accent2"/>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Donner </a:t>
            </a:r>
            <a:r>
              <a:rPr lang="fr-FR" sz="2800" spc="-10" dirty="0" smtClean="0">
                <a:solidFill>
                  <a:schemeClr val="accent2"/>
                </a:solidFill>
                <a:cs typeface="Calibri"/>
              </a:rPr>
              <a:t>l’objectif</a:t>
            </a: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Exprimer de façon </a:t>
            </a:r>
            <a:r>
              <a:rPr lang="fr-FR" sz="2800" spc="-10" dirty="0" smtClean="0">
                <a:solidFill>
                  <a:schemeClr val="accent2"/>
                </a:solidFill>
                <a:cs typeface="Calibri"/>
              </a:rPr>
              <a:t>mesurable</a:t>
            </a:r>
            <a:r>
              <a:rPr lang="fr-FR" sz="2800" spc="-10" dirty="0" smtClean="0">
                <a:solidFill>
                  <a:srgbClr val="002F46"/>
                </a:solidFill>
                <a:cs typeface="Calibri"/>
              </a:rPr>
              <a:t> et </a:t>
            </a:r>
            <a:r>
              <a:rPr lang="fr-FR" sz="2800" spc="-10" dirty="0" smtClean="0">
                <a:solidFill>
                  <a:schemeClr val="accent2"/>
                </a:solidFill>
                <a:cs typeface="Calibri"/>
              </a:rPr>
              <a:t>testable</a:t>
            </a:r>
            <a:r>
              <a:rPr lang="fr-FR" sz="2800" spc="-10" dirty="0" smtClean="0">
                <a:solidFill>
                  <a:srgbClr val="002F46"/>
                </a:solidFill>
                <a:cs typeface="Calibri"/>
              </a:rPr>
              <a:t> avec les critères de validation correspondants</a:t>
            </a:r>
          </a:p>
        </p:txBody>
      </p:sp>
    </p:spTree>
    <p:extLst>
      <p:ext uri="{BB962C8B-B14F-4D97-AF65-F5344CB8AC3E}">
        <p14:creationId xmlns:p14="http://schemas.microsoft.com/office/powerpoint/2010/main" val="8523818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48</a:t>
            </a:fld>
            <a:endParaRPr dirty="0"/>
          </a:p>
        </p:txBody>
      </p:sp>
      <p:sp>
        <p:nvSpPr>
          <p:cNvPr id="10" name="object 2"/>
          <p:cNvSpPr txBox="1">
            <a:spLocks/>
          </p:cNvSpPr>
          <p:nvPr/>
        </p:nvSpPr>
        <p:spPr>
          <a:xfrm>
            <a:off x="5638800" y="45161"/>
            <a:ext cx="62297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Validation </a:t>
            </a:r>
            <a:r>
              <a:rPr lang="fr-FR" kern="0" spc="-20" smtClean="0"/>
              <a:t>des caractéristiques</a:t>
            </a:r>
            <a:endParaRPr lang="fr-FR" kern="0" spc="-40" dirty="0"/>
          </a:p>
        </p:txBody>
      </p:sp>
      <p:sp>
        <p:nvSpPr>
          <p:cNvPr id="12" name="object 3"/>
          <p:cNvSpPr txBox="1"/>
          <p:nvPr/>
        </p:nvSpPr>
        <p:spPr>
          <a:xfrm>
            <a:off x="925169" y="1170528"/>
            <a:ext cx="10362717" cy="4796826"/>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chemeClr val="accent2"/>
                </a:solidFill>
                <a:cs typeface="Calibri"/>
              </a:rPr>
              <a:t>Correcte </a:t>
            </a:r>
            <a:r>
              <a:rPr lang="mr-IN" sz="2800" spc="-10" dirty="0" smtClean="0">
                <a:solidFill>
                  <a:srgbClr val="002F46"/>
                </a:solidFill>
                <a:cs typeface="Calibri"/>
              </a:rPr>
              <a:t>–</a:t>
            </a:r>
            <a:r>
              <a:rPr lang="fr-FR" sz="2800" spc="-10" dirty="0" smtClean="0">
                <a:solidFill>
                  <a:srgbClr val="002F46"/>
                </a:solidFill>
                <a:cs typeface="Calibri"/>
              </a:rPr>
              <a:t> Besoin réel et nécessaire</a:t>
            </a:r>
          </a:p>
          <a:p>
            <a:pPr marL="698500" marR="537845" lvl="1" indent="-228600">
              <a:spcBef>
                <a:spcPts val="800"/>
              </a:spcBef>
              <a:buFont typeface="Arial"/>
              <a:buChar char="•"/>
              <a:tabLst>
                <a:tab pos="241300" algn="l"/>
              </a:tabLst>
            </a:pPr>
            <a:r>
              <a:rPr lang="fr-FR" sz="2800" spc="-10" dirty="0" smtClean="0">
                <a:solidFill>
                  <a:schemeClr val="accent2"/>
                </a:solidFill>
                <a:cs typeface="Calibri"/>
              </a:rPr>
              <a:t>Atomique </a:t>
            </a:r>
            <a:r>
              <a:rPr lang="mr-IN" sz="2800" spc="-10" dirty="0">
                <a:solidFill>
                  <a:srgbClr val="002F46"/>
                </a:solidFill>
                <a:cs typeface="Calibri"/>
              </a:rPr>
              <a:t>–</a:t>
            </a:r>
            <a:r>
              <a:rPr lang="fr-FR" sz="2800" spc="-10" dirty="0">
                <a:solidFill>
                  <a:srgbClr val="002F46"/>
                </a:solidFill>
                <a:cs typeface="Calibri"/>
              </a:rPr>
              <a:t> </a:t>
            </a:r>
            <a:r>
              <a:rPr lang="fr-FR" sz="2800" spc="-10" dirty="0" smtClean="0">
                <a:solidFill>
                  <a:srgbClr val="002F46"/>
                </a:solidFill>
                <a:cs typeface="Calibri"/>
              </a:rPr>
              <a:t>N’exprime qu’un seul fait</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Non Ambiguë</a:t>
            </a:r>
            <a:r>
              <a:rPr lang="mr-IN" sz="2800" spc="-10" dirty="0">
                <a:solidFill>
                  <a:srgbClr val="002F46"/>
                </a:solidFill>
                <a:cs typeface="Calibri"/>
              </a:rPr>
              <a:t> –</a:t>
            </a:r>
            <a:r>
              <a:rPr lang="fr-FR" sz="2800" spc="-10" dirty="0">
                <a:solidFill>
                  <a:srgbClr val="002F46"/>
                </a:solidFill>
                <a:cs typeface="Calibri"/>
              </a:rPr>
              <a:t> </a:t>
            </a:r>
            <a:r>
              <a:rPr lang="fr-FR" sz="2800" spc="-10" dirty="0" smtClean="0">
                <a:solidFill>
                  <a:srgbClr val="002F46"/>
                </a:solidFill>
                <a:cs typeface="Calibri"/>
              </a:rPr>
              <a:t>Une seule interprétation possible</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Complète</a:t>
            </a:r>
            <a:r>
              <a:rPr lang="mr-IN" sz="2800" spc="-10" dirty="0">
                <a:solidFill>
                  <a:srgbClr val="002F46"/>
                </a:solidFill>
                <a:cs typeface="Calibri"/>
              </a:rPr>
              <a:t> –</a:t>
            </a:r>
            <a:r>
              <a:rPr lang="fr-FR" sz="2800" spc="-10" dirty="0">
                <a:solidFill>
                  <a:srgbClr val="002F46"/>
                </a:solidFill>
                <a:cs typeface="Calibri"/>
              </a:rPr>
              <a:t> </a:t>
            </a:r>
            <a:r>
              <a:rPr lang="fr-FR" sz="2800" spc="-10" dirty="0" smtClean="0">
                <a:solidFill>
                  <a:srgbClr val="002F46"/>
                </a:solidFill>
                <a:cs typeface="Calibri"/>
              </a:rPr>
              <a:t>Entière en un seul endroit</a:t>
            </a:r>
          </a:p>
          <a:p>
            <a:pPr marL="698500" marR="537845" lvl="1" indent="-228600">
              <a:spcBef>
                <a:spcPts val="800"/>
              </a:spcBef>
              <a:buFont typeface="Arial"/>
              <a:buChar char="•"/>
              <a:tabLst>
                <a:tab pos="241300" algn="l"/>
              </a:tabLst>
            </a:pPr>
            <a:r>
              <a:rPr lang="fr-FR" sz="2800" spc="-10" dirty="0" smtClean="0">
                <a:solidFill>
                  <a:schemeClr val="accent2"/>
                </a:solidFill>
                <a:cs typeface="Calibri"/>
              </a:rPr>
              <a:t>Faisable</a:t>
            </a:r>
            <a:r>
              <a:rPr lang="fr-FR" sz="2800" spc="-10" dirty="0" smtClean="0">
                <a:solidFill>
                  <a:srgbClr val="002F46"/>
                </a:solidFill>
                <a:cs typeface="Calibri"/>
              </a:rPr>
              <a:t> </a:t>
            </a:r>
            <a:r>
              <a:rPr lang="mr-IN" sz="2800" spc="-10" dirty="0" smtClean="0">
                <a:solidFill>
                  <a:srgbClr val="002F46"/>
                </a:solidFill>
                <a:cs typeface="Calibri"/>
              </a:rPr>
              <a:t>–</a:t>
            </a:r>
            <a:r>
              <a:rPr lang="fr-FR" sz="2800" spc="-10" dirty="0" smtClean="0">
                <a:solidFill>
                  <a:srgbClr val="002F46"/>
                </a:solidFill>
                <a:cs typeface="Calibri"/>
              </a:rPr>
              <a:t> Réaliste et réalisable</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Cohérente</a:t>
            </a:r>
            <a:r>
              <a:rPr lang="mr-IN" sz="2800" spc="-10" dirty="0">
                <a:solidFill>
                  <a:srgbClr val="002F46"/>
                </a:solidFill>
                <a:cs typeface="Calibri"/>
              </a:rPr>
              <a:t> –</a:t>
            </a:r>
            <a:r>
              <a:rPr lang="fr-FR" sz="2800" spc="-10" dirty="0">
                <a:solidFill>
                  <a:srgbClr val="002F46"/>
                </a:solidFill>
                <a:cs typeface="Calibri"/>
              </a:rPr>
              <a:t> </a:t>
            </a:r>
            <a:r>
              <a:rPr lang="fr-FR" sz="2800" spc="-10" dirty="0" smtClean="0">
                <a:solidFill>
                  <a:srgbClr val="002F46"/>
                </a:solidFill>
                <a:cs typeface="Calibri"/>
              </a:rPr>
              <a:t>Sans contradiction avec d’autres exigences </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Évaluée</a:t>
            </a:r>
            <a:r>
              <a:rPr lang="mr-IN" sz="2800" spc="-10" dirty="0">
                <a:solidFill>
                  <a:srgbClr val="002F46"/>
                </a:solidFill>
                <a:cs typeface="Calibri"/>
              </a:rPr>
              <a:t> –</a:t>
            </a:r>
            <a:r>
              <a:rPr lang="fr-FR" sz="2800" spc="-10" dirty="0">
                <a:solidFill>
                  <a:srgbClr val="002F46"/>
                </a:solidFill>
                <a:cs typeface="Calibri"/>
              </a:rPr>
              <a:t> </a:t>
            </a:r>
            <a:r>
              <a:rPr lang="fr-FR" sz="2800" spc="-10" dirty="0" smtClean="0">
                <a:solidFill>
                  <a:srgbClr val="002F46"/>
                </a:solidFill>
                <a:cs typeface="Calibri"/>
              </a:rPr>
              <a:t>Négociée, priorisée</a:t>
            </a:r>
            <a:r>
              <a:rPr lang="mr-IN" sz="2800" spc="-10" dirty="0" smtClean="0">
                <a:solidFill>
                  <a:srgbClr val="002F46"/>
                </a:solidFill>
                <a:cs typeface="Calibri"/>
              </a:rPr>
              <a:t>…</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Traçable</a:t>
            </a:r>
            <a:r>
              <a:rPr lang="mr-IN" sz="2800" spc="-10" dirty="0">
                <a:solidFill>
                  <a:srgbClr val="002F46"/>
                </a:solidFill>
                <a:cs typeface="Calibri"/>
              </a:rPr>
              <a:t> –</a:t>
            </a:r>
            <a:r>
              <a:rPr lang="fr-FR" sz="2800" spc="-10" dirty="0">
                <a:solidFill>
                  <a:srgbClr val="002F46"/>
                </a:solidFill>
                <a:cs typeface="Calibri"/>
              </a:rPr>
              <a:t> </a:t>
            </a:r>
            <a:r>
              <a:rPr lang="fr-FR" sz="2800" spc="-10" dirty="0" smtClean="0">
                <a:solidFill>
                  <a:srgbClr val="002F46"/>
                </a:solidFill>
                <a:cs typeface="Calibri"/>
              </a:rPr>
              <a:t>Identifiée et </a:t>
            </a:r>
            <a:r>
              <a:rPr lang="fr-FR" sz="2800" spc="-10" dirty="0" err="1" smtClean="0">
                <a:solidFill>
                  <a:srgbClr val="002F46"/>
                </a:solidFill>
                <a:cs typeface="Calibri"/>
              </a:rPr>
              <a:t>versionnée</a:t>
            </a:r>
            <a:endParaRPr lang="fr-FR" sz="2800" spc="-10" dirty="0" smtClean="0">
              <a:solidFill>
                <a:schemeClr val="accent2"/>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Vérifiable </a:t>
            </a:r>
            <a:r>
              <a:rPr lang="mr-IN" sz="2800" spc="-10" dirty="0">
                <a:solidFill>
                  <a:srgbClr val="002F46"/>
                </a:solidFill>
                <a:cs typeface="Calibri"/>
              </a:rPr>
              <a:t>–</a:t>
            </a:r>
            <a:r>
              <a:rPr lang="fr-FR" sz="2800" spc="-10" dirty="0">
                <a:solidFill>
                  <a:srgbClr val="002F46"/>
                </a:solidFill>
                <a:cs typeface="Calibri"/>
              </a:rPr>
              <a:t> </a:t>
            </a:r>
            <a:r>
              <a:rPr lang="fr-FR" sz="2800" spc="-10" dirty="0" smtClean="0">
                <a:solidFill>
                  <a:srgbClr val="002F46"/>
                </a:solidFill>
                <a:cs typeface="Calibri"/>
              </a:rPr>
              <a:t>Contrôlable en test ou autre</a:t>
            </a:r>
            <a:endParaRPr lang="fr-FR" sz="2800" spc="-10" dirty="0" smtClean="0">
              <a:solidFill>
                <a:schemeClr val="accent2"/>
              </a:solidFill>
              <a:cs typeface="Calibri"/>
            </a:endParaRPr>
          </a:p>
        </p:txBody>
      </p:sp>
    </p:spTree>
    <p:extLst>
      <p:ext uri="{BB962C8B-B14F-4D97-AF65-F5344CB8AC3E}">
        <p14:creationId xmlns:p14="http://schemas.microsoft.com/office/powerpoint/2010/main" val="7240890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49</a:t>
            </a:fld>
            <a:endParaRPr dirty="0"/>
          </a:p>
        </p:txBody>
      </p:sp>
      <p:sp>
        <p:nvSpPr>
          <p:cNvPr id="10" name="object 2"/>
          <p:cNvSpPr txBox="1">
            <a:spLocks/>
          </p:cNvSpPr>
          <p:nvPr/>
        </p:nvSpPr>
        <p:spPr>
          <a:xfrm>
            <a:off x="8153400" y="45161"/>
            <a:ext cx="3715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Exigence Correcte</a:t>
            </a:r>
            <a:endParaRPr lang="fr-FR" kern="0" spc="-40" dirty="0"/>
          </a:p>
        </p:txBody>
      </p:sp>
      <p:sp>
        <p:nvSpPr>
          <p:cNvPr id="12" name="object 3"/>
          <p:cNvSpPr txBox="1"/>
          <p:nvPr/>
        </p:nvSpPr>
        <p:spPr>
          <a:xfrm>
            <a:off x="925169" y="1676400"/>
            <a:ext cx="10362717" cy="4560864"/>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a:solidFill>
                  <a:srgbClr val="002F46"/>
                </a:solidFill>
                <a:cs typeface="Calibri"/>
              </a:rPr>
              <a:t>Besoin </a:t>
            </a:r>
            <a:r>
              <a:rPr lang="fr-FR" sz="2800" spc="-10" dirty="0">
                <a:solidFill>
                  <a:schemeClr val="accent2"/>
                </a:solidFill>
                <a:cs typeface="Calibri"/>
              </a:rPr>
              <a:t>réel </a:t>
            </a:r>
            <a:r>
              <a:rPr lang="fr-FR" sz="2800" spc="-10" dirty="0">
                <a:solidFill>
                  <a:srgbClr val="002F46"/>
                </a:solidFill>
                <a:cs typeface="Calibri"/>
              </a:rPr>
              <a:t>et </a:t>
            </a:r>
            <a:r>
              <a:rPr lang="fr-FR" sz="2800" spc="-10" dirty="0">
                <a:solidFill>
                  <a:schemeClr val="accent2"/>
                </a:solidFill>
                <a:cs typeface="Calibri"/>
              </a:rPr>
              <a:t>nécessaire</a:t>
            </a:r>
          </a:p>
          <a:p>
            <a:pPr marL="698500" marR="537845" lvl="1" indent="-228600">
              <a:spcBef>
                <a:spcPts val="800"/>
              </a:spcBef>
              <a:buFont typeface="Arial"/>
              <a:buChar char="•"/>
              <a:tabLst>
                <a:tab pos="241300" algn="l"/>
              </a:tabLst>
            </a:pPr>
            <a:endParaRPr lang="fr-FR" spc="-10" dirty="0" smtClean="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Reflet après </a:t>
            </a:r>
            <a:r>
              <a:rPr lang="fr-FR" sz="2800" spc="-10" dirty="0" smtClean="0">
                <a:solidFill>
                  <a:schemeClr val="accent2"/>
                </a:solidFill>
                <a:cs typeface="Calibri"/>
              </a:rPr>
              <a:t>analyse</a:t>
            </a:r>
            <a:r>
              <a:rPr lang="fr-FR" sz="2800" spc="-10" dirty="0" smtClean="0">
                <a:solidFill>
                  <a:srgbClr val="002F46"/>
                </a:solidFill>
                <a:cs typeface="Calibri"/>
              </a:rPr>
              <a:t> d’un besoin exprimé</a:t>
            </a:r>
          </a:p>
          <a:p>
            <a:pPr marL="1612900" marR="537845" lvl="3" indent="-228600">
              <a:spcBef>
                <a:spcPts val="800"/>
              </a:spcBef>
              <a:buFont typeface="Arial"/>
              <a:buChar char="•"/>
              <a:tabLst>
                <a:tab pos="241300" algn="l"/>
              </a:tabLst>
            </a:pPr>
            <a:r>
              <a:rPr lang="fr-FR" sz="2000" spc="-10" dirty="0" smtClean="0">
                <a:solidFill>
                  <a:srgbClr val="002F46"/>
                </a:solidFill>
                <a:cs typeface="Calibri"/>
              </a:rPr>
              <a:t>Le client dit « Je veux ça » mais l’exigence n’est pas forcément « ça »</a:t>
            </a:r>
          </a:p>
          <a:p>
            <a:pPr marL="1612900" marR="537845" lvl="3" indent="-228600">
              <a:spcBef>
                <a:spcPts val="800"/>
              </a:spcBef>
              <a:buFont typeface="Arial"/>
              <a:buChar char="•"/>
              <a:tabLst>
                <a:tab pos="241300" algn="l"/>
              </a:tabLst>
            </a:pPr>
            <a:endParaRPr lang="fr-FR" sz="2000" spc="-10" dirty="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Une </a:t>
            </a:r>
            <a:r>
              <a:rPr lang="fr-FR" sz="2800" spc="-10" dirty="0" smtClean="0">
                <a:solidFill>
                  <a:schemeClr val="accent2"/>
                </a:solidFill>
                <a:cs typeface="Calibri"/>
              </a:rPr>
              <a:t>besoin</a:t>
            </a:r>
            <a:r>
              <a:rPr lang="fr-FR" sz="2800" spc="-10" dirty="0" smtClean="0">
                <a:solidFill>
                  <a:srgbClr val="002F46"/>
                </a:solidFill>
                <a:cs typeface="Calibri"/>
              </a:rPr>
              <a:t>, pas une solution</a:t>
            </a:r>
          </a:p>
          <a:p>
            <a:pPr marL="1612900" marR="537845" lvl="3" indent="-228600">
              <a:spcBef>
                <a:spcPts val="800"/>
              </a:spcBef>
              <a:buFont typeface="Arial"/>
              <a:buChar char="•"/>
              <a:tabLst>
                <a:tab pos="241300" algn="l"/>
              </a:tabLst>
            </a:pPr>
            <a:r>
              <a:rPr lang="fr-FR" sz="2000" spc="-10" dirty="0" smtClean="0">
                <a:solidFill>
                  <a:srgbClr val="002F46"/>
                </a:solidFill>
                <a:cs typeface="Calibri"/>
              </a:rPr>
              <a:t>« La base de donnée du système</a:t>
            </a:r>
            <a:r>
              <a:rPr lang="mr-IN" sz="2000" spc="-10" dirty="0" smtClean="0">
                <a:solidFill>
                  <a:srgbClr val="002F46"/>
                </a:solidFill>
                <a:cs typeface="Calibri"/>
              </a:rPr>
              <a:t>…</a:t>
            </a:r>
            <a:r>
              <a:rPr lang="fr-FR" sz="2000" spc="-10" dirty="0" smtClean="0">
                <a:solidFill>
                  <a:srgbClr val="002F46"/>
                </a:solidFill>
                <a:cs typeface="Calibri"/>
              </a:rPr>
              <a:t> »</a:t>
            </a:r>
          </a:p>
          <a:p>
            <a:pPr marL="2527300" marR="537845" lvl="5" indent="-228600">
              <a:spcBef>
                <a:spcPts val="800"/>
              </a:spcBef>
              <a:buFont typeface="Arial"/>
              <a:buChar char="•"/>
              <a:tabLst>
                <a:tab pos="241300" algn="l"/>
              </a:tabLst>
            </a:pPr>
            <a:r>
              <a:rPr lang="fr-FR" sz="2000" spc="-10" dirty="0" smtClean="0">
                <a:solidFill>
                  <a:srgbClr val="002F46"/>
                </a:solidFill>
                <a:cs typeface="Calibri"/>
              </a:rPr>
              <a:t>Si imposé par le client : Exigence</a:t>
            </a:r>
          </a:p>
          <a:p>
            <a:pPr marL="2527300" marR="537845" lvl="5" indent="-228600">
              <a:spcBef>
                <a:spcPts val="800"/>
              </a:spcBef>
              <a:buFont typeface="Arial"/>
              <a:buChar char="•"/>
              <a:tabLst>
                <a:tab pos="241300" algn="l"/>
              </a:tabLst>
            </a:pPr>
            <a:r>
              <a:rPr lang="fr-FR" sz="2000" spc="-10" dirty="0" smtClean="0">
                <a:solidFill>
                  <a:srgbClr val="002F46"/>
                </a:solidFill>
                <a:cs typeface="Calibri"/>
              </a:rPr>
              <a:t>Sinon c’est déjà une solution</a:t>
            </a:r>
            <a:r>
              <a:rPr lang="mr-IN" sz="2000" spc="-10" dirty="0" smtClean="0">
                <a:solidFill>
                  <a:srgbClr val="002F46"/>
                </a:solidFill>
                <a:cs typeface="Calibri"/>
              </a:rPr>
              <a:t>…</a:t>
            </a:r>
            <a:endParaRPr lang="fr-FR" sz="2000" spc="-10" dirty="0" smtClean="0">
              <a:solidFill>
                <a:srgbClr val="002F46"/>
              </a:solidFill>
              <a:cs typeface="Calibri"/>
            </a:endParaRP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1417957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72600" y="45161"/>
            <a:ext cx="2494913" cy="635000"/>
          </a:xfrm>
          <a:prstGeom prst="rect">
            <a:avLst/>
          </a:prstGeom>
        </p:spPr>
        <p:txBody>
          <a:bodyPr vert="horz" wrap="square" lIns="0" tIns="12065" rIns="0" bIns="0" rtlCol="0">
            <a:spAutoFit/>
          </a:bodyPr>
          <a:lstStyle/>
          <a:p>
            <a:pPr marL="12700">
              <a:lnSpc>
                <a:spcPct val="100000"/>
              </a:lnSpc>
              <a:spcBef>
                <a:spcPts val="95"/>
              </a:spcBef>
            </a:pPr>
            <a:r>
              <a:rPr lang="fr-FR" spc="-65" dirty="0" smtClean="0"/>
              <a:t>Introduction</a:t>
            </a:r>
            <a:endParaRPr spc="-55" dirty="0"/>
          </a:p>
        </p:txBody>
      </p:sp>
      <p:sp>
        <p:nvSpPr>
          <p:cNvPr id="4" name="object 4"/>
          <p:cNvSpPr txBox="1">
            <a:spLocks noGrp="1"/>
          </p:cNvSpPr>
          <p:nvPr>
            <p:ph type="ftr" sz="quarter" idx="5"/>
          </p:nvPr>
        </p:nvSpPr>
        <p:spPr>
          <a:xfrm>
            <a:off x="5446267" y="6453174"/>
            <a:ext cx="1298575" cy="179536"/>
          </a:xfrm>
          <a:prstGeom prst="rect">
            <a:avLst/>
          </a:prstGeom>
        </p:spPr>
        <p:txBody>
          <a:bodyPr vert="horz" wrap="square" lIns="0" tIns="0" rIns="0" bIns="0" rtlCol="0">
            <a:spAutoFit/>
          </a:bodyPr>
          <a:lstStyle/>
          <a:p>
            <a:pPr marL="12700">
              <a:lnSpc>
                <a:spcPts val="1435"/>
              </a:lnSpc>
            </a:pPr>
            <a:r>
              <a:rPr spc="-10" dirty="0" smtClean="0">
                <a:hlinkClick r:id="rId3"/>
              </a:rPr>
              <a:t>www.diginamic.fr</a:t>
            </a:r>
            <a:endParaRPr spc="-10" dirty="0">
              <a:hlinkClick r:id="rId3"/>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a:t>
            </a:fld>
            <a:endParaRPr dirty="0"/>
          </a:p>
        </p:txBody>
      </p:sp>
      <p:sp>
        <p:nvSpPr>
          <p:cNvPr id="3" name="object 3"/>
          <p:cNvSpPr txBox="1"/>
          <p:nvPr/>
        </p:nvSpPr>
        <p:spPr>
          <a:xfrm>
            <a:off x="916939" y="2362200"/>
            <a:ext cx="10017125" cy="2253822"/>
          </a:xfrm>
          <a:prstGeom prst="rect">
            <a:avLst/>
          </a:prstGeom>
        </p:spPr>
        <p:txBody>
          <a:bodyPr vert="horz" wrap="square" lIns="0" tIns="98425" rIns="0" bIns="0" rtlCol="0">
            <a:spAutoFit/>
          </a:bodyPr>
          <a:lstStyle/>
          <a:p>
            <a:pPr algn="ctr"/>
            <a:r>
              <a:rPr lang="fr-FR" sz="2800" b="1" dirty="0" smtClean="0">
                <a:solidFill>
                  <a:srgbClr val="223C55"/>
                </a:solidFill>
              </a:rPr>
              <a:t>« Dessine moi une maison »</a:t>
            </a:r>
          </a:p>
          <a:p>
            <a:pPr algn="ctr"/>
            <a:endParaRPr lang="fr-FR" sz="2800" dirty="0">
              <a:solidFill>
                <a:srgbClr val="223C55"/>
              </a:solidFill>
            </a:endParaRPr>
          </a:p>
          <a:p>
            <a:pPr algn="ctr"/>
            <a:r>
              <a:rPr lang="fr-FR" sz="2800" dirty="0" smtClean="0">
                <a:solidFill>
                  <a:srgbClr val="223C55"/>
                </a:solidFill>
              </a:rPr>
              <a:t>5 maison différentes sur des post-</a:t>
            </a:r>
            <a:r>
              <a:rPr lang="fr-FR" sz="2800" dirty="0" err="1" smtClean="0">
                <a:solidFill>
                  <a:srgbClr val="223C55"/>
                </a:solidFill>
              </a:rPr>
              <a:t>its</a:t>
            </a:r>
            <a:endParaRPr lang="fr-FR" sz="2800" dirty="0" smtClean="0">
              <a:solidFill>
                <a:srgbClr val="223C55"/>
              </a:solidFill>
            </a:endParaRPr>
          </a:p>
          <a:p>
            <a:pPr algn="ctr"/>
            <a:endParaRPr lang="fr-FR" sz="2800" dirty="0">
              <a:solidFill>
                <a:srgbClr val="223C55"/>
              </a:solidFill>
            </a:endParaRPr>
          </a:p>
          <a:p>
            <a:pPr algn="ctr"/>
            <a:r>
              <a:rPr lang="fr-FR" sz="2800" dirty="0" smtClean="0">
                <a:solidFill>
                  <a:srgbClr val="223C55"/>
                </a:solidFill>
              </a:rPr>
              <a:t>5 min</a:t>
            </a:r>
          </a:p>
        </p:txBody>
      </p:sp>
    </p:spTree>
    <p:extLst>
      <p:ext uri="{BB962C8B-B14F-4D97-AF65-F5344CB8AC3E}">
        <p14:creationId xmlns:p14="http://schemas.microsoft.com/office/powerpoint/2010/main" val="5914779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50</a:t>
            </a:fld>
            <a:endParaRPr dirty="0"/>
          </a:p>
        </p:txBody>
      </p:sp>
      <p:sp>
        <p:nvSpPr>
          <p:cNvPr id="10" name="object 2"/>
          <p:cNvSpPr txBox="1">
            <a:spLocks/>
          </p:cNvSpPr>
          <p:nvPr/>
        </p:nvSpPr>
        <p:spPr>
          <a:xfrm>
            <a:off x="7924800" y="45161"/>
            <a:ext cx="39437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Exigence Atomique</a:t>
            </a:r>
            <a:endParaRPr lang="fr-FR" kern="0" spc="-40" dirty="0"/>
          </a:p>
        </p:txBody>
      </p:sp>
      <p:sp>
        <p:nvSpPr>
          <p:cNvPr id="12" name="object 3"/>
          <p:cNvSpPr txBox="1"/>
          <p:nvPr/>
        </p:nvSpPr>
        <p:spPr>
          <a:xfrm>
            <a:off x="925169" y="1676400"/>
            <a:ext cx="10362717" cy="3955570"/>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N’exprime qu’</a:t>
            </a:r>
            <a:r>
              <a:rPr lang="fr-FR" sz="2800" spc="-10" dirty="0" smtClean="0">
                <a:solidFill>
                  <a:schemeClr val="accent2"/>
                </a:solidFill>
                <a:cs typeface="Calibri"/>
              </a:rPr>
              <a:t>un seul </a:t>
            </a:r>
            <a:r>
              <a:rPr lang="fr-FR" sz="2800" spc="-10" dirty="0" smtClean="0">
                <a:solidFill>
                  <a:srgbClr val="002F46"/>
                </a:solidFill>
                <a:cs typeface="Calibri"/>
              </a:rPr>
              <a:t>fait</a:t>
            </a:r>
          </a:p>
          <a:p>
            <a:pPr marL="1612900" marR="537845" lvl="3" indent="-228600">
              <a:spcBef>
                <a:spcPts val="800"/>
              </a:spcBef>
              <a:buFont typeface="Arial"/>
              <a:buChar char="•"/>
              <a:tabLst>
                <a:tab pos="241300" algn="l"/>
              </a:tabLst>
            </a:pPr>
            <a:endParaRPr lang="fr-FR" sz="2000" spc="-10" dirty="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Phrases </a:t>
            </a:r>
            <a:r>
              <a:rPr lang="fr-FR" sz="2800" spc="-10" dirty="0" smtClean="0">
                <a:solidFill>
                  <a:schemeClr val="accent2"/>
                </a:solidFill>
                <a:cs typeface="Calibri"/>
              </a:rPr>
              <a:t>simples</a:t>
            </a:r>
            <a:endParaRPr lang="fr-FR" sz="2800" spc="-10" dirty="0" smtClean="0">
              <a:solidFill>
                <a:srgbClr val="002F46"/>
              </a:solidFill>
              <a:cs typeface="Calibri"/>
            </a:endParaRPr>
          </a:p>
          <a:p>
            <a:pPr marL="1612900" marR="537845" lvl="3" indent="-228600">
              <a:spcBef>
                <a:spcPts val="800"/>
              </a:spcBef>
              <a:buFont typeface="Arial"/>
              <a:buChar char="•"/>
              <a:tabLst>
                <a:tab pos="241300" algn="l"/>
              </a:tabLst>
            </a:pPr>
            <a:r>
              <a:rPr lang="fr-FR" sz="2000" spc="-10" dirty="0" smtClean="0">
                <a:solidFill>
                  <a:srgbClr val="002F46"/>
                </a:solidFill>
                <a:cs typeface="Calibri"/>
              </a:rPr>
              <a:t>«</a:t>
            </a:r>
            <a:r>
              <a:rPr lang="fr-FR" sz="2000" spc="-10" dirty="0">
                <a:solidFill>
                  <a:srgbClr val="002F46"/>
                </a:solidFill>
                <a:cs typeface="Calibri"/>
              </a:rPr>
              <a:t> </a:t>
            </a:r>
            <a:r>
              <a:rPr lang="fr-FR" sz="2000" spc="-10" dirty="0" smtClean="0">
                <a:solidFill>
                  <a:srgbClr val="002F46"/>
                </a:solidFill>
                <a:cs typeface="Calibri"/>
              </a:rPr>
              <a:t>La </a:t>
            </a:r>
            <a:r>
              <a:rPr lang="fr-FR" sz="2000" spc="-10" dirty="0">
                <a:solidFill>
                  <a:srgbClr val="002F46"/>
                </a:solidFill>
                <a:cs typeface="Calibri"/>
              </a:rPr>
              <a:t>bibliothèque initialisée par les données concernant les ouvrages, est alimentée par les données </a:t>
            </a:r>
            <a:r>
              <a:rPr lang="fr-FR" sz="2000" spc="-10" dirty="0" smtClean="0">
                <a:solidFill>
                  <a:srgbClr val="002F46"/>
                </a:solidFill>
                <a:cs typeface="Calibri"/>
              </a:rPr>
              <a:t>utilisateurs</a:t>
            </a:r>
            <a:r>
              <a:rPr lang="mr-IN" sz="2000" spc="-10" dirty="0" smtClean="0">
                <a:solidFill>
                  <a:srgbClr val="002F46"/>
                </a:solidFill>
                <a:cs typeface="Calibri"/>
              </a:rPr>
              <a:t>…</a:t>
            </a:r>
            <a:r>
              <a:rPr lang="fr-FR" sz="2000" spc="-10" dirty="0" smtClean="0">
                <a:solidFill>
                  <a:srgbClr val="002F46"/>
                </a:solidFill>
                <a:cs typeface="Calibri"/>
              </a:rPr>
              <a:t> »</a:t>
            </a:r>
          </a:p>
          <a:p>
            <a:pPr marL="2527300" marR="537845" lvl="5" indent="-228600">
              <a:spcBef>
                <a:spcPts val="800"/>
              </a:spcBef>
              <a:buFont typeface="Arial"/>
              <a:buChar char="•"/>
              <a:tabLst>
                <a:tab pos="241300" algn="l"/>
              </a:tabLst>
            </a:pPr>
            <a:r>
              <a:rPr lang="fr-FR" sz="2000" spc="-10" dirty="0" smtClean="0">
                <a:solidFill>
                  <a:schemeClr val="accent2"/>
                </a:solidFill>
                <a:cs typeface="Calibri"/>
              </a:rPr>
              <a:t>2 besoins</a:t>
            </a:r>
            <a:r>
              <a:rPr lang="fr-FR" sz="2000" spc="-10" dirty="0" smtClean="0">
                <a:solidFill>
                  <a:srgbClr val="002F46"/>
                </a:solidFill>
                <a:cs typeface="Calibri"/>
              </a:rPr>
              <a:t> :</a:t>
            </a:r>
          </a:p>
          <a:p>
            <a:pPr marL="2527300" marR="537845" lvl="5" indent="-228600">
              <a:spcBef>
                <a:spcPts val="800"/>
              </a:spcBef>
              <a:buFont typeface="Arial"/>
              <a:buChar char="•"/>
              <a:tabLst>
                <a:tab pos="241300" algn="l"/>
              </a:tabLst>
            </a:pPr>
            <a:r>
              <a:rPr lang="fr-FR" sz="2000" spc="-10" dirty="0" smtClean="0">
                <a:solidFill>
                  <a:srgbClr val="002F46"/>
                </a:solidFill>
                <a:cs typeface="Calibri"/>
              </a:rPr>
              <a:t>La bibliothèque est initialisée par les données concernant les ouvrages</a:t>
            </a:r>
            <a:endParaRPr lang="fr-FR" sz="2000" spc="-10" dirty="0">
              <a:solidFill>
                <a:srgbClr val="002F46"/>
              </a:solidFill>
              <a:cs typeface="Calibri"/>
            </a:endParaRPr>
          </a:p>
          <a:p>
            <a:pPr marL="2527300" marR="537845" lvl="5" indent="-228600">
              <a:spcBef>
                <a:spcPts val="800"/>
              </a:spcBef>
              <a:buFont typeface="Arial"/>
              <a:buChar char="•"/>
              <a:tabLst>
                <a:tab pos="241300" algn="l"/>
              </a:tabLst>
            </a:pPr>
            <a:r>
              <a:rPr lang="fr-FR" sz="2000" spc="-10" dirty="0" smtClean="0">
                <a:solidFill>
                  <a:srgbClr val="002F46"/>
                </a:solidFill>
                <a:cs typeface="Calibri"/>
              </a:rPr>
              <a:t>La bibliothèque est alimentées par les données utilisateurs</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619761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51</a:t>
            </a:fld>
            <a:endParaRPr dirty="0"/>
          </a:p>
        </p:txBody>
      </p:sp>
      <p:sp>
        <p:nvSpPr>
          <p:cNvPr id="10" name="object 2"/>
          <p:cNvSpPr txBox="1">
            <a:spLocks/>
          </p:cNvSpPr>
          <p:nvPr/>
        </p:nvSpPr>
        <p:spPr>
          <a:xfrm>
            <a:off x="7924800" y="45161"/>
            <a:ext cx="39437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Exigence Atomique</a:t>
            </a:r>
            <a:endParaRPr lang="fr-FR" kern="0" spc="-40" dirty="0"/>
          </a:p>
        </p:txBody>
      </p:sp>
      <p:sp>
        <p:nvSpPr>
          <p:cNvPr id="12" name="object 3"/>
          <p:cNvSpPr txBox="1"/>
          <p:nvPr/>
        </p:nvSpPr>
        <p:spPr>
          <a:xfrm>
            <a:off x="925169" y="1676400"/>
            <a:ext cx="10362717" cy="3647793"/>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N’exprime qu’</a:t>
            </a:r>
            <a:r>
              <a:rPr lang="fr-FR" sz="2800" spc="-10" dirty="0" smtClean="0">
                <a:solidFill>
                  <a:schemeClr val="accent2"/>
                </a:solidFill>
                <a:cs typeface="Calibri"/>
              </a:rPr>
              <a:t>un seul </a:t>
            </a:r>
            <a:r>
              <a:rPr lang="fr-FR" sz="2800" spc="-10" dirty="0" smtClean="0">
                <a:solidFill>
                  <a:srgbClr val="002F46"/>
                </a:solidFill>
                <a:cs typeface="Calibri"/>
              </a:rPr>
              <a:t>fait</a:t>
            </a:r>
          </a:p>
          <a:p>
            <a:pPr marL="1612900" marR="537845" lvl="3" indent="-228600">
              <a:spcBef>
                <a:spcPts val="800"/>
              </a:spcBef>
              <a:buFont typeface="Arial"/>
              <a:buChar char="•"/>
              <a:tabLst>
                <a:tab pos="241300" algn="l"/>
              </a:tabLst>
            </a:pPr>
            <a:endParaRPr lang="fr-FR" sz="2000" spc="-10" dirty="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Phrases </a:t>
            </a:r>
            <a:r>
              <a:rPr lang="fr-FR" sz="2800" spc="-10" dirty="0" smtClean="0">
                <a:solidFill>
                  <a:schemeClr val="accent2"/>
                </a:solidFill>
                <a:cs typeface="Calibri"/>
              </a:rPr>
              <a:t>simples</a:t>
            </a:r>
            <a:endParaRPr lang="fr-FR" sz="2800" spc="-10" dirty="0" smtClean="0">
              <a:solidFill>
                <a:srgbClr val="002F46"/>
              </a:solidFill>
              <a:cs typeface="Calibri"/>
            </a:endParaRPr>
          </a:p>
          <a:p>
            <a:pPr marL="1612900" marR="537845" lvl="3" indent="-228600">
              <a:spcBef>
                <a:spcPts val="800"/>
              </a:spcBef>
              <a:buFont typeface="Arial"/>
              <a:buChar char="•"/>
              <a:tabLst>
                <a:tab pos="241300" algn="l"/>
              </a:tabLst>
            </a:pPr>
            <a:r>
              <a:rPr lang="fr-FR" sz="2000" spc="-10" dirty="0" smtClean="0">
                <a:solidFill>
                  <a:srgbClr val="002F46"/>
                </a:solidFill>
                <a:cs typeface="Calibri"/>
              </a:rPr>
              <a:t>«</a:t>
            </a:r>
            <a:r>
              <a:rPr lang="fr-FR" sz="2000" spc="-10" dirty="0">
                <a:solidFill>
                  <a:srgbClr val="002F46"/>
                </a:solidFill>
                <a:cs typeface="Calibri"/>
              </a:rPr>
              <a:t> </a:t>
            </a:r>
            <a:r>
              <a:rPr lang="fr-FR" sz="2000" spc="-10" dirty="0" smtClean="0">
                <a:solidFill>
                  <a:srgbClr val="002F46"/>
                </a:solidFill>
                <a:cs typeface="Calibri"/>
              </a:rPr>
              <a:t>Le logiciel calcule la trajectoire du missile en moins de 5 secondes</a:t>
            </a:r>
            <a:r>
              <a:rPr lang="mr-IN" sz="2000" spc="-10" dirty="0" smtClean="0">
                <a:solidFill>
                  <a:srgbClr val="002F46"/>
                </a:solidFill>
                <a:cs typeface="Calibri"/>
              </a:rPr>
              <a:t>…</a:t>
            </a:r>
            <a:r>
              <a:rPr lang="fr-FR" sz="2000" spc="-10" dirty="0" smtClean="0">
                <a:solidFill>
                  <a:srgbClr val="002F46"/>
                </a:solidFill>
                <a:cs typeface="Calibri"/>
              </a:rPr>
              <a:t> »</a:t>
            </a:r>
          </a:p>
          <a:p>
            <a:pPr marL="2527300" marR="537845" lvl="5" indent="-228600">
              <a:spcBef>
                <a:spcPts val="800"/>
              </a:spcBef>
              <a:buFont typeface="Arial"/>
              <a:buChar char="•"/>
              <a:tabLst>
                <a:tab pos="241300" algn="l"/>
              </a:tabLst>
            </a:pPr>
            <a:r>
              <a:rPr lang="fr-FR" sz="2000" spc="-10" dirty="0" smtClean="0">
                <a:solidFill>
                  <a:schemeClr val="accent2"/>
                </a:solidFill>
                <a:cs typeface="Calibri"/>
              </a:rPr>
              <a:t>2 besoins</a:t>
            </a:r>
            <a:r>
              <a:rPr lang="fr-FR" sz="2000" spc="-10" dirty="0" smtClean="0">
                <a:solidFill>
                  <a:srgbClr val="002F46"/>
                </a:solidFill>
                <a:cs typeface="Calibri"/>
              </a:rPr>
              <a:t> :</a:t>
            </a:r>
          </a:p>
          <a:p>
            <a:pPr marL="2527300" marR="537845" lvl="5" indent="-228600">
              <a:spcBef>
                <a:spcPts val="800"/>
              </a:spcBef>
              <a:buFont typeface="Arial"/>
              <a:buChar char="•"/>
              <a:tabLst>
                <a:tab pos="241300" algn="l"/>
              </a:tabLst>
            </a:pPr>
            <a:r>
              <a:rPr lang="fr-FR" sz="2000" spc="-10" dirty="0" smtClean="0">
                <a:solidFill>
                  <a:srgbClr val="002F46"/>
                </a:solidFill>
                <a:cs typeface="Calibri"/>
              </a:rPr>
              <a:t>Le logiciel calcule la trajectoire du missile (FONCTIONNELLE)</a:t>
            </a:r>
            <a:endParaRPr lang="fr-FR" sz="2000" spc="-10" dirty="0">
              <a:solidFill>
                <a:srgbClr val="002F46"/>
              </a:solidFill>
              <a:cs typeface="Calibri"/>
            </a:endParaRPr>
          </a:p>
          <a:p>
            <a:pPr marL="2527300" marR="537845" lvl="5" indent="-228600">
              <a:spcBef>
                <a:spcPts val="800"/>
              </a:spcBef>
              <a:buFont typeface="Arial"/>
              <a:buChar char="•"/>
              <a:tabLst>
                <a:tab pos="241300" algn="l"/>
              </a:tabLst>
            </a:pPr>
            <a:r>
              <a:rPr lang="fr-FR" sz="2000" spc="-10" dirty="0" smtClean="0">
                <a:solidFill>
                  <a:srgbClr val="002F46"/>
                </a:solidFill>
                <a:cs typeface="Calibri"/>
              </a:rPr>
              <a:t>Le calcul de la trajectoire est effectue en moins de 5 secondes (PERF)</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11324416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52</a:t>
            </a:fld>
            <a:endParaRPr dirty="0"/>
          </a:p>
        </p:txBody>
      </p:sp>
      <p:sp>
        <p:nvSpPr>
          <p:cNvPr id="10" name="object 2"/>
          <p:cNvSpPr txBox="1">
            <a:spLocks/>
          </p:cNvSpPr>
          <p:nvPr/>
        </p:nvSpPr>
        <p:spPr>
          <a:xfrm>
            <a:off x="9144000" y="45161"/>
            <a:ext cx="27245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Non ambiguë</a:t>
            </a:r>
            <a:endParaRPr lang="fr-FR" kern="0" spc="-40" dirty="0"/>
          </a:p>
        </p:txBody>
      </p:sp>
      <p:sp>
        <p:nvSpPr>
          <p:cNvPr id="12" name="object 3"/>
          <p:cNvSpPr txBox="1"/>
          <p:nvPr/>
        </p:nvSpPr>
        <p:spPr>
          <a:xfrm>
            <a:off x="925169" y="1676400"/>
            <a:ext cx="10362717" cy="4489049"/>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Attention aux </a:t>
            </a:r>
            <a:r>
              <a:rPr lang="fr-FR" sz="2800" spc="-10" dirty="0" smtClean="0">
                <a:solidFill>
                  <a:schemeClr val="accent2"/>
                </a:solidFill>
                <a:cs typeface="Calibri"/>
              </a:rPr>
              <a:t>détails</a:t>
            </a:r>
            <a:r>
              <a:rPr lang="fr-FR" sz="2800" spc="-10" dirty="0" smtClean="0">
                <a:solidFill>
                  <a:srgbClr val="002F46"/>
                </a:solidFill>
                <a:cs typeface="Calibri"/>
              </a:rPr>
              <a:t> !</a:t>
            </a:r>
            <a:endParaRPr lang="fr-FR" sz="2000" spc="-10" dirty="0">
              <a:solidFill>
                <a:srgbClr val="002F46"/>
              </a:solidFill>
              <a:cs typeface="Calibri"/>
            </a:endParaRPr>
          </a:p>
          <a:p>
            <a:pPr marL="698500" marR="537845" lvl="1" indent="-228600">
              <a:spcBef>
                <a:spcPts val="800"/>
              </a:spcBef>
              <a:buFont typeface="Arial"/>
              <a:buChar char="•"/>
              <a:tabLst>
                <a:tab pos="241300" algn="l"/>
              </a:tabLst>
            </a:pPr>
            <a:endParaRPr lang="fr-FR" sz="2800" spc="-10" dirty="0" smtClean="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Ponctuation</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Si on mangeait, les enfants ?</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Si on mangeait les enfants ?</a:t>
            </a:r>
          </a:p>
          <a:p>
            <a:pPr marL="1612900" marR="537845" lvl="3" indent="-228600">
              <a:spcBef>
                <a:spcPts val="800"/>
              </a:spcBef>
              <a:buFont typeface="Arial"/>
              <a:buChar char="•"/>
              <a:tabLst>
                <a:tab pos="241300" algn="l"/>
              </a:tabLst>
            </a:pPr>
            <a:endParaRPr lang="fr-FR" sz="2400" spc="-10" dirty="0" smtClean="0">
              <a:solidFill>
                <a:srgbClr val="002F46"/>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Messieurs les Anglais, tirez les premiers</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Messieurs, les Anglais ! Tirez les premiers !</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5193492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53</a:t>
            </a:fld>
            <a:endParaRPr dirty="0"/>
          </a:p>
        </p:txBody>
      </p:sp>
      <p:sp>
        <p:nvSpPr>
          <p:cNvPr id="10" name="object 2"/>
          <p:cNvSpPr txBox="1">
            <a:spLocks/>
          </p:cNvSpPr>
          <p:nvPr/>
        </p:nvSpPr>
        <p:spPr>
          <a:xfrm>
            <a:off x="9144000" y="45161"/>
            <a:ext cx="27245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Non ambiguë</a:t>
            </a:r>
            <a:endParaRPr lang="fr-FR" kern="0" spc="-40" dirty="0"/>
          </a:p>
        </p:txBody>
      </p:sp>
      <p:pic>
        <p:nvPicPr>
          <p:cNvPr id="8194" name="Picture 2" descr="https://img.buzzfeed.com/buzzfeed-static/static/2015-04/17/16/enhanced/webdr05/enhanced-buzz-3407-1429303426-8.jpg?downsize=800:*&amp;output-format=auto&amp;output-quality=au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50" y="2133600"/>
            <a:ext cx="33528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img.buzzfeed.com/buzzfeed-static/static/2015-04/17/16/enhanced/webdr02/enhanced-buzz-2313-1429303838-19.jpg?downsize=800:*&amp;output-format=auto&amp;output-quality=au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785937"/>
            <a:ext cx="3037309" cy="40481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img.buzzfeed.com/buzzfeed-static/static/2015-04/17/16/enhanced/webdr13/enhanced-buzz-12480-1429304387-5.jpg?downsize=800:*&amp;output-format=auto&amp;output-quality=au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950" y="1785937"/>
            <a:ext cx="3072106"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6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54</a:t>
            </a:fld>
            <a:endParaRPr dirty="0"/>
          </a:p>
        </p:txBody>
      </p:sp>
      <p:sp>
        <p:nvSpPr>
          <p:cNvPr id="10" name="object 2"/>
          <p:cNvSpPr txBox="1">
            <a:spLocks/>
          </p:cNvSpPr>
          <p:nvPr/>
        </p:nvSpPr>
        <p:spPr>
          <a:xfrm>
            <a:off x="9144000" y="45161"/>
            <a:ext cx="27245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Non ambiguë</a:t>
            </a:r>
            <a:endParaRPr lang="fr-FR" kern="0" spc="-40" dirty="0"/>
          </a:p>
        </p:txBody>
      </p:sp>
      <p:sp>
        <p:nvSpPr>
          <p:cNvPr id="12" name="object 3"/>
          <p:cNvSpPr txBox="1"/>
          <p:nvPr/>
        </p:nvSpPr>
        <p:spPr>
          <a:xfrm>
            <a:off x="925169" y="1676400"/>
            <a:ext cx="10362717" cy="3627275"/>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chemeClr val="accent2"/>
                </a:solidFill>
                <a:cs typeface="Calibri"/>
              </a:rPr>
              <a:t>Ponctuation</a:t>
            </a:r>
          </a:p>
          <a:p>
            <a:pPr marL="1612900" marR="537845" lvl="3" indent="-228600">
              <a:spcBef>
                <a:spcPts val="800"/>
              </a:spcBef>
              <a:buFont typeface="Arial"/>
              <a:buChar char="•"/>
              <a:tabLst>
                <a:tab pos="241300" algn="l"/>
              </a:tabLst>
            </a:pPr>
            <a:r>
              <a:rPr lang="fr-FR" sz="2400" dirty="0"/>
              <a:t>Le logiciel calcule la vitesse du missile et sa trajectoire, en 5 secondes </a:t>
            </a:r>
            <a:r>
              <a:rPr lang="fr-FR" sz="2400" dirty="0" smtClean="0"/>
              <a:t>maximum</a:t>
            </a:r>
          </a:p>
          <a:p>
            <a:pPr marL="1612900" marR="537845" lvl="3" indent="-228600">
              <a:spcBef>
                <a:spcPts val="800"/>
              </a:spcBef>
              <a:buFont typeface="Arial"/>
              <a:buChar char="•"/>
              <a:tabLst>
                <a:tab pos="241300" algn="l"/>
              </a:tabLst>
            </a:pPr>
            <a:r>
              <a:rPr lang="fr-FR" sz="2400" dirty="0" smtClean="0"/>
              <a:t>Le </a:t>
            </a:r>
            <a:r>
              <a:rPr lang="fr-FR" sz="2400" dirty="0"/>
              <a:t>logiciel calcule la vitesse du missile, et sa trajectoire en 5 secondes </a:t>
            </a:r>
            <a:r>
              <a:rPr lang="fr-FR" sz="2400" dirty="0" smtClean="0"/>
              <a:t>maximum</a:t>
            </a:r>
          </a:p>
          <a:p>
            <a:pPr marL="1612900" marR="537845" lvl="3" indent="-228600">
              <a:spcBef>
                <a:spcPts val="800"/>
              </a:spcBef>
              <a:buFont typeface="Arial"/>
              <a:buChar char="•"/>
              <a:tabLst>
                <a:tab pos="241300" algn="l"/>
              </a:tabLst>
            </a:pPr>
            <a:endParaRPr lang="fr-FR" sz="2400" spc="-10" dirty="0">
              <a:solidFill>
                <a:srgbClr val="002F46"/>
              </a:solidFill>
              <a:cs typeface="Calibri"/>
            </a:endParaRPr>
          </a:p>
          <a:p>
            <a:pPr marL="698500" marR="537845" lvl="1" indent="-228600">
              <a:spcBef>
                <a:spcPts val="800"/>
              </a:spcBef>
              <a:buFont typeface="Arial"/>
              <a:buChar char="•"/>
              <a:tabLst>
                <a:tab pos="241300" algn="l"/>
              </a:tabLst>
            </a:pPr>
            <a:r>
              <a:rPr lang="fr-FR" sz="2400" spc="-10" dirty="0" smtClean="0">
                <a:solidFill>
                  <a:srgbClr val="002F46"/>
                </a:solidFill>
                <a:cs typeface="Calibri"/>
              </a:rPr>
              <a:t>1 mot = 1 concept</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Clarifier si des doutes subsistent</a:t>
            </a:r>
          </a:p>
        </p:txBody>
      </p:sp>
    </p:spTree>
    <p:extLst>
      <p:ext uri="{BB962C8B-B14F-4D97-AF65-F5344CB8AC3E}">
        <p14:creationId xmlns:p14="http://schemas.microsoft.com/office/powerpoint/2010/main" val="15170130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55</a:t>
            </a:fld>
            <a:endParaRPr dirty="0"/>
          </a:p>
        </p:txBody>
      </p:sp>
      <p:sp>
        <p:nvSpPr>
          <p:cNvPr id="10" name="object 2"/>
          <p:cNvSpPr txBox="1">
            <a:spLocks/>
          </p:cNvSpPr>
          <p:nvPr/>
        </p:nvSpPr>
        <p:spPr>
          <a:xfrm>
            <a:off x="9144000" y="45161"/>
            <a:ext cx="27245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Non ambiguë</a:t>
            </a:r>
            <a:endParaRPr lang="fr-FR" kern="0" spc="-40" dirty="0"/>
          </a:p>
        </p:txBody>
      </p:sp>
      <p:sp>
        <p:nvSpPr>
          <p:cNvPr id="12" name="object 3"/>
          <p:cNvSpPr txBox="1"/>
          <p:nvPr/>
        </p:nvSpPr>
        <p:spPr>
          <a:xfrm>
            <a:off x="925169" y="1905000"/>
            <a:ext cx="10362717" cy="2888611"/>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chemeClr val="accent2"/>
                </a:solidFill>
                <a:cs typeface="Calibri"/>
              </a:rPr>
              <a:t>Phrases courtes, forme active.</a:t>
            </a:r>
          </a:p>
          <a:p>
            <a:pPr marL="1612900" marR="537845" lvl="3" indent="-228600">
              <a:spcBef>
                <a:spcPts val="800"/>
              </a:spcBef>
              <a:buFont typeface="Arial"/>
              <a:buChar char="•"/>
              <a:tabLst>
                <a:tab pos="241300" algn="l"/>
              </a:tabLst>
            </a:pPr>
            <a:r>
              <a:rPr lang="fr-FR" sz="2400" dirty="0" smtClean="0"/>
              <a:t>« Si une erreur est détectée, le logiciel doit être arrêté</a:t>
            </a:r>
            <a:r>
              <a:rPr lang="mr-IN" sz="2400" dirty="0" smtClean="0"/>
              <a:t>…</a:t>
            </a:r>
            <a:r>
              <a:rPr lang="fr-FR" sz="2400" dirty="0" smtClean="0"/>
              <a:t> »</a:t>
            </a:r>
          </a:p>
          <a:p>
            <a:pPr marL="2527300" marR="537845" lvl="5" indent="-228600">
              <a:spcBef>
                <a:spcPts val="800"/>
              </a:spcBef>
              <a:buFont typeface="Arial"/>
              <a:buChar char="•"/>
              <a:tabLst>
                <a:tab pos="241300" algn="l"/>
              </a:tabLst>
            </a:pPr>
            <a:r>
              <a:rPr lang="fr-FR" sz="2400" dirty="0" smtClean="0"/>
              <a:t>Qui détecte ?</a:t>
            </a:r>
          </a:p>
          <a:p>
            <a:pPr marL="2527300" marR="537845" lvl="5" indent="-228600">
              <a:spcBef>
                <a:spcPts val="800"/>
              </a:spcBef>
              <a:buFont typeface="Arial"/>
              <a:buChar char="•"/>
              <a:tabLst>
                <a:tab pos="241300" algn="l"/>
              </a:tabLst>
            </a:pPr>
            <a:r>
              <a:rPr lang="fr-FR" sz="2400" dirty="0" smtClean="0"/>
              <a:t>Qui arrête ?</a:t>
            </a:r>
          </a:p>
          <a:p>
            <a:pPr marL="1612900" marR="537845" lvl="3" indent="-228600">
              <a:spcBef>
                <a:spcPts val="800"/>
              </a:spcBef>
              <a:buFont typeface="Arial"/>
              <a:buChar char="•"/>
              <a:tabLst>
                <a:tab pos="241300" algn="l"/>
              </a:tabLst>
            </a:pPr>
            <a:endParaRPr lang="fr-FR" sz="2400" spc="-10" dirty="0">
              <a:solidFill>
                <a:srgbClr val="002F46"/>
              </a:solidFill>
              <a:cs typeface="Calibri"/>
            </a:endParaRPr>
          </a:p>
          <a:p>
            <a:pPr marL="698500" marR="537845" lvl="1" indent="-228600">
              <a:spcBef>
                <a:spcPts val="800"/>
              </a:spcBef>
              <a:buFont typeface="Arial"/>
              <a:buChar char="•"/>
              <a:tabLst>
                <a:tab pos="241300" algn="l"/>
              </a:tabLst>
            </a:pPr>
            <a:r>
              <a:rPr lang="fr-FR" sz="2400" spc="-10" dirty="0" smtClean="0">
                <a:solidFill>
                  <a:srgbClr val="002F46"/>
                </a:solidFill>
                <a:cs typeface="Calibri"/>
              </a:rPr>
              <a:t>Éviter les doubles négations</a:t>
            </a:r>
          </a:p>
        </p:txBody>
      </p:sp>
    </p:spTree>
    <p:extLst>
      <p:ext uri="{BB962C8B-B14F-4D97-AF65-F5344CB8AC3E}">
        <p14:creationId xmlns:p14="http://schemas.microsoft.com/office/powerpoint/2010/main" val="5750779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56</a:t>
            </a:fld>
            <a:endParaRPr dirty="0"/>
          </a:p>
        </p:txBody>
      </p:sp>
      <p:sp>
        <p:nvSpPr>
          <p:cNvPr id="10" name="object 2"/>
          <p:cNvSpPr txBox="1">
            <a:spLocks/>
          </p:cNvSpPr>
          <p:nvPr/>
        </p:nvSpPr>
        <p:spPr>
          <a:xfrm>
            <a:off x="9829800" y="45161"/>
            <a:ext cx="20387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Complète</a:t>
            </a:r>
            <a:endParaRPr lang="fr-FR" kern="0" spc="-40" dirty="0"/>
          </a:p>
        </p:txBody>
      </p:sp>
      <p:sp>
        <p:nvSpPr>
          <p:cNvPr id="12" name="object 3"/>
          <p:cNvSpPr txBox="1"/>
          <p:nvPr/>
        </p:nvSpPr>
        <p:spPr>
          <a:xfrm>
            <a:off x="925169" y="1676400"/>
            <a:ext cx="10362717" cy="3032240"/>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Entière en </a:t>
            </a:r>
            <a:r>
              <a:rPr lang="fr-FR" sz="2800" spc="-10" dirty="0" smtClean="0">
                <a:solidFill>
                  <a:schemeClr val="accent2"/>
                </a:solidFill>
                <a:cs typeface="Calibri"/>
              </a:rPr>
              <a:t>un seul endroit</a:t>
            </a:r>
            <a:endParaRPr lang="fr-FR" sz="2000" spc="-10" dirty="0">
              <a:solidFill>
                <a:schemeClr val="accent2"/>
              </a:solidFill>
              <a:cs typeface="Calibri"/>
            </a:endParaRPr>
          </a:p>
          <a:p>
            <a:pPr marL="1612900" marR="537845" lvl="3" indent="-228600">
              <a:lnSpc>
                <a:spcPct val="150000"/>
              </a:lnSpc>
              <a:spcBef>
                <a:spcPts val="800"/>
              </a:spcBef>
              <a:buFont typeface="Arial"/>
              <a:buChar char="•"/>
              <a:tabLst>
                <a:tab pos="241300" algn="l"/>
              </a:tabLst>
            </a:pPr>
            <a:endParaRPr lang="fr-FR" sz="2400" spc="-10" dirty="0" smtClean="0">
              <a:solidFill>
                <a:srgbClr val="002F46"/>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Attention, la doc fonctionnelle n’est pas la source des exigences</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Attention aux </a:t>
            </a:r>
            <a:r>
              <a:rPr lang="fr-FR" sz="2400" spc="-10" dirty="0" err="1" smtClean="0">
                <a:solidFill>
                  <a:srgbClr val="002F46"/>
                </a:solidFill>
                <a:cs typeface="Calibri"/>
              </a:rPr>
              <a:t>boards</a:t>
            </a:r>
            <a:r>
              <a:rPr lang="fr-FR" sz="2400" spc="-10" dirty="0" smtClean="0">
                <a:solidFill>
                  <a:srgbClr val="002F46"/>
                </a:solidFill>
                <a:cs typeface="Calibri"/>
              </a:rPr>
              <a:t> physiques / numériques</a:t>
            </a:r>
            <a:r>
              <a:rPr lang="mr-IN" sz="2400" spc="-10" dirty="0" smtClean="0">
                <a:solidFill>
                  <a:srgbClr val="002F46"/>
                </a:solidFill>
                <a:cs typeface="Calibri"/>
              </a:rPr>
              <a:t>…</a:t>
            </a:r>
            <a:endParaRPr lang="fr-FR" sz="2400" spc="-10" dirty="0" smtClean="0">
              <a:solidFill>
                <a:srgbClr val="002F46"/>
              </a:solidFill>
              <a:cs typeface="Calibri"/>
            </a:endParaRP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11142303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57</a:t>
            </a:fld>
            <a:endParaRPr dirty="0"/>
          </a:p>
        </p:txBody>
      </p:sp>
      <p:sp>
        <p:nvSpPr>
          <p:cNvPr id="10" name="object 2"/>
          <p:cNvSpPr txBox="1">
            <a:spLocks/>
          </p:cNvSpPr>
          <p:nvPr/>
        </p:nvSpPr>
        <p:spPr>
          <a:xfrm>
            <a:off x="10134600" y="45161"/>
            <a:ext cx="17339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Faisable</a:t>
            </a:r>
            <a:endParaRPr lang="fr-FR" kern="0" spc="-40" dirty="0"/>
          </a:p>
        </p:txBody>
      </p:sp>
      <p:sp>
        <p:nvSpPr>
          <p:cNvPr id="12" name="object 3"/>
          <p:cNvSpPr txBox="1"/>
          <p:nvPr/>
        </p:nvSpPr>
        <p:spPr>
          <a:xfrm>
            <a:off x="925169" y="1676400"/>
            <a:ext cx="10362717" cy="3586238"/>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Réaliste et Réalisable</a:t>
            </a:r>
            <a:endParaRPr lang="fr-FR" sz="2000" spc="-10" dirty="0" smtClean="0">
              <a:solidFill>
                <a:schemeClr val="accent2"/>
              </a:solidFill>
              <a:cs typeface="Calibri"/>
            </a:endParaRPr>
          </a:p>
          <a:p>
            <a:pPr marL="698500" marR="537845" lvl="1" indent="-228600">
              <a:spcBef>
                <a:spcPts val="800"/>
              </a:spcBef>
              <a:buFont typeface="Arial"/>
              <a:buChar char="•"/>
              <a:tabLst>
                <a:tab pos="241300" algn="l"/>
              </a:tabLst>
            </a:pPr>
            <a:endParaRPr lang="fr-FR" sz="2400" spc="-10" dirty="0" smtClean="0">
              <a:solidFill>
                <a:srgbClr val="002F46"/>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Étudier les </a:t>
            </a:r>
            <a:r>
              <a:rPr lang="fr-FR" sz="2800" spc="-10" dirty="0" smtClean="0">
                <a:solidFill>
                  <a:schemeClr val="accent2"/>
                </a:solidFill>
                <a:cs typeface="Calibri"/>
              </a:rPr>
              <a:t>cas aux limites</a:t>
            </a:r>
            <a:r>
              <a:rPr lang="fr-FR" sz="2800" spc="-10" dirty="0" smtClean="0">
                <a:solidFill>
                  <a:srgbClr val="002F46"/>
                </a:solidFill>
                <a:cs typeface="Calibri"/>
              </a:rPr>
              <a:t>, les </a:t>
            </a:r>
            <a:r>
              <a:rPr lang="fr-FR" sz="2800" spc="-10" dirty="0" smtClean="0">
                <a:solidFill>
                  <a:schemeClr val="accent2"/>
                </a:solidFill>
                <a:cs typeface="Calibri"/>
              </a:rPr>
              <a:t>cas d’erreurs </a:t>
            </a:r>
            <a:r>
              <a:rPr lang="fr-FR" sz="2800" spc="-10" dirty="0" smtClean="0">
                <a:solidFill>
                  <a:srgbClr val="002F46"/>
                </a:solidFill>
                <a:cs typeface="Calibri"/>
              </a:rPr>
              <a:t>pour éviter les exigences irréalistes</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 Le temps de réponse est toujours inférieur à 1 seconde</a:t>
            </a:r>
            <a:r>
              <a:rPr lang="mr-IN" sz="2400" spc="-10" dirty="0" smtClean="0">
                <a:solidFill>
                  <a:srgbClr val="002F46"/>
                </a:solidFill>
                <a:cs typeface="Calibri"/>
              </a:rPr>
              <a:t>…</a:t>
            </a:r>
            <a:r>
              <a:rPr lang="fr-FR" sz="2400" spc="-10" dirty="0" smtClean="0">
                <a:solidFill>
                  <a:srgbClr val="002F46"/>
                </a:solidFill>
                <a:cs typeface="Calibri"/>
              </a:rPr>
              <a:t>. »</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9014536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58</a:t>
            </a:fld>
            <a:endParaRPr dirty="0"/>
          </a:p>
        </p:txBody>
      </p:sp>
      <p:sp>
        <p:nvSpPr>
          <p:cNvPr id="10" name="object 2"/>
          <p:cNvSpPr txBox="1">
            <a:spLocks/>
          </p:cNvSpPr>
          <p:nvPr/>
        </p:nvSpPr>
        <p:spPr>
          <a:xfrm>
            <a:off x="9677400" y="45161"/>
            <a:ext cx="2191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Cohérente</a:t>
            </a:r>
            <a:endParaRPr lang="fr-FR" kern="0" spc="-40" dirty="0"/>
          </a:p>
        </p:txBody>
      </p:sp>
      <p:sp>
        <p:nvSpPr>
          <p:cNvPr id="12" name="object 3"/>
          <p:cNvSpPr txBox="1"/>
          <p:nvPr/>
        </p:nvSpPr>
        <p:spPr>
          <a:xfrm>
            <a:off x="925169" y="1676400"/>
            <a:ext cx="10362717" cy="4601901"/>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a:solidFill>
                  <a:srgbClr val="002F46"/>
                </a:solidFill>
                <a:cs typeface="Calibri"/>
              </a:rPr>
              <a:t>Sans contradiction avec d’autres exigences</a:t>
            </a:r>
            <a:endParaRPr lang="fr-FR" sz="2000" spc="-10" dirty="0" smtClean="0">
              <a:solidFill>
                <a:schemeClr val="accent2"/>
              </a:solidFill>
              <a:cs typeface="Calibri"/>
            </a:endParaRPr>
          </a:p>
          <a:p>
            <a:pPr marL="698500" marR="537845" lvl="1" indent="-228600">
              <a:spcBef>
                <a:spcPts val="800"/>
              </a:spcBef>
              <a:buFont typeface="Arial"/>
              <a:buChar char="•"/>
              <a:tabLst>
                <a:tab pos="241300" algn="l"/>
              </a:tabLst>
            </a:pPr>
            <a:endParaRPr lang="fr-FR" sz="2400" spc="-10" dirty="0" smtClean="0">
              <a:solidFill>
                <a:srgbClr val="002F46"/>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Travailler </a:t>
            </a:r>
            <a:r>
              <a:rPr lang="fr-FR" sz="2800" spc="-10" dirty="0" smtClean="0">
                <a:solidFill>
                  <a:schemeClr val="accent2"/>
                </a:solidFill>
                <a:cs typeface="Calibri"/>
              </a:rPr>
              <a:t>en groupe</a:t>
            </a:r>
            <a:r>
              <a:rPr lang="fr-FR" sz="2800" spc="-10" dirty="0" smtClean="0">
                <a:solidFill>
                  <a:srgbClr val="002F46"/>
                </a:solidFill>
                <a:cs typeface="Calibri"/>
              </a:rPr>
              <a:t>, </a:t>
            </a:r>
            <a:r>
              <a:rPr lang="fr-FR" sz="2800" spc="-10" dirty="0" smtClean="0">
                <a:solidFill>
                  <a:schemeClr val="accent2"/>
                </a:solidFill>
                <a:cs typeface="Calibri"/>
              </a:rPr>
              <a:t>communiquer</a:t>
            </a:r>
            <a:endParaRPr lang="fr-FR" sz="2800" spc="-10" dirty="0" smtClean="0">
              <a:solidFill>
                <a:srgbClr val="002F46"/>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Il est important de challenger tout ce qu’on écrit et d’avoir en tête tous les impacts afin d’éviter les contradictions (Qui peuvent êtres catastrophiques pour un projet selon le moment où elles sont découvertes</a:t>
            </a:r>
            <a:r>
              <a:rPr lang="mr-IN" sz="2400" spc="-10" dirty="0" smtClean="0">
                <a:solidFill>
                  <a:srgbClr val="002F46"/>
                </a:solidFill>
                <a:cs typeface="Calibri"/>
              </a:rPr>
              <a:t>…</a:t>
            </a:r>
            <a:r>
              <a:rPr lang="fr-FR" sz="2400" spc="-10" dirty="0" smtClean="0">
                <a:solidFill>
                  <a:srgbClr val="002F46"/>
                </a:solidFill>
                <a:cs typeface="Calibri"/>
              </a:rPr>
              <a:t>)</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13228900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59</a:t>
            </a:fld>
            <a:endParaRPr dirty="0"/>
          </a:p>
        </p:txBody>
      </p:sp>
      <p:sp>
        <p:nvSpPr>
          <p:cNvPr id="10" name="object 2"/>
          <p:cNvSpPr txBox="1">
            <a:spLocks/>
          </p:cNvSpPr>
          <p:nvPr/>
        </p:nvSpPr>
        <p:spPr>
          <a:xfrm>
            <a:off x="9677400" y="45161"/>
            <a:ext cx="2191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Cohérente</a:t>
            </a:r>
            <a:endParaRPr lang="fr-FR" kern="0" spc="-40" dirty="0"/>
          </a:p>
        </p:txBody>
      </p:sp>
      <p:sp>
        <p:nvSpPr>
          <p:cNvPr id="12" name="object 3"/>
          <p:cNvSpPr txBox="1"/>
          <p:nvPr/>
        </p:nvSpPr>
        <p:spPr>
          <a:xfrm>
            <a:off x="925169" y="1295400"/>
            <a:ext cx="10362717" cy="5894562"/>
          </a:xfrm>
          <a:prstGeom prst="rect">
            <a:avLst/>
          </a:prstGeom>
        </p:spPr>
        <p:txBody>
          <a:bodyPr vert="horz" wrap="square" lIns="0" tIns="97155" rIns="0" bIns="0" rtlCol="0">
            <a:spAutoFit/>
          </a:bodyPr>
          <a:lstStyle/>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La contradiction peut venir d’une </a:t>
            </a:r>
            <a:r>
              <a:rPr lang="fr-FR" sz="2800" spc="-10" dirty="0" smtClean="0">
                <a:solidFill>
                  <a:schemeClr val="accent2"/>
                </a:solidFill>
                <a:cs typeface="Calibri"/>
              </a:rPr>
              <a:t>imprécision</a:t>
            </a:r>
          </a:p>
          <a:p>
            <a:pPr marL="698500" marR="537845" lvl="1" indent="-228600">
              <a:lnSpc>
                <a:spcPct val="150000"/>
              </a:lnSpc>
              <a:spcBef>
                <a:spcPts val="800"/>
              </a:spcBef>
              <a:buFont typeface="Arial"/>
              <a:buChar char="•"/>
              <a:tabLst>
                <a:tab pos="241300" algn="l"/>
              </a:tabLst>
            </a:pPr>
            <a:endParaRPr lang="fr-FR" sz="2800" spc="-10" dirty="0" smtClean="0">
              <a:solidFill>
                <a:schemeClr val="accent2"/>
              </a:solidFill>
              <a:cs typeface="Calibri"/>
            </a:endParaRPr>
          </a:p>
          <a:p>
            <a:pPr marL="698500" marR="537845" lvl="1" indent="-228600">
              <a:lnSpc>
                <a:spcPct val="150000"/>
              </a:lnSpc>
              <a:spcBef>
                <a:spcPts val="800"/>
              </a:spcBef>
              <a:buFont typeface="Arial"/>
              <a:buChar char="•"/>
              <a:tabLst>
                <a:tab pos="241300" algn="l"/>
              </a:tabLst>
            </a:pPr>
            <a:endParaRPr lang="fr-FR" sz="2800" spc="-10" dirty="0">
              <a:solidFill>
                <a:schemeClr val="accent2"/>
              </a:solidFill>
              <a:cs typeface="Calibri"/>
            </a:endParaRPr>
          </a:p>
          <a:p>
            <a:pPr marL="698500" marR="537845" lvl="1" indent="-228600">
              <a:lnSpc>
                <a:spcPct val="150000"/>
              </a:lnSpc>
              <a:spcBef>
                <a:spcPts val="800"/>
              </a:spcBef>
              <a:buFont typeface="Arial"/>
              <a:buChar char="•"/>
              <a:tabLst>
                <a:tab pos="241300" algn="l"/>
              </a:tabLst>
            </a:pPr>
            <a:endParaRPr lang="fr-FR" sz="2800" spc="-10" dirty="0" smtClean="0">
              <a:solidFill>
                <a:schemeClr val="accent2"/>
              </a:solidFill>
              <a:cs typeface="Calibri"/>
            </a:endParaRPr>
          </a:p>
          <a:p>
            <a:pPr marL="698500" marR="537845" lvl="1" indent="-228600">
              <a:lnSpc>
                <a:spcPct val="150000"/>
              </a:lnSpc>
              <a:spcBef>
                <a:spcPts val="800"/>
              </a:spcBef>
              <a:buFont typeface="Arial"/>
              <a:buChar char="•"/>
              <a:tabLst>
                <a:tab pos="241300" algn="l"/>
              </a:tabLst>
            </a:pPr>
            <a:endParaRPr lang="fr-FR" sz="2800" spc="-10" dirty="0">
              <a:solidFill>
                <a:schemeClr val="accent2"/>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chemeClr val="accent2"/>
                </a:solidFill>
                <a:cs typeface="Calibri"/>
              </a:rPr>
              <a:t>Solution</a:t>
            </a:r>
            <a:r>
              <a:rPr lang="fr-FR" sz="2800" spc="-10" dirty="0" smtClean="0">
                <a:solidFill>
                  <a:srgbClr val="002F46"/>
                </a:solidFill>
                <a:cs typeface="Calibri"/>
              </a:rPr>
              <a:t> : lier et </a:t>
            </a:r>
            <a:r>
              <a:rPr lang="fr-FR" sz="2800" spc="-10" dirty="0" smtClean="0">
                <a:solidFill>
                  <a:schemeClr val="accent2"/>
                </a:solidFill>
                <a:cs typeface="Calibri"/>
              </a:rPr>
              <a:t>citer</a:t>
            </a:r>
            <a:r>
              <a:rPr lang="fr-FR" sz="2800" spc="-10" dirty="0" smtClean="0">
                <a:solidFill>
                  <a:srgbClr val="002F46"/>
                </a:solidFill>
                <a:cs typeface="Calibri"/>
              </a:rPr>
              <a:t> les exigences entre elles</a:t>
            </a:r>
          </a:p>
          <a:p>
            <a:pPr marL="1612900" marR="537845" lvl="3" indent="-228600">
              <a:lnSpc>
                <a:spcPct val="150000"/>
              </a:lnSpc>
              <a:spcBef>
                <a:spcPts val="800"/>
              </a:spcBef>
              <a:buFont typeface="Arial"/>
              <a:buChar char="•"/>
              <a:tabLst>
                <a:tab pos="241300" algn="l"/>
              </a:tabLst>
            </a:pPr>
            <a:endParaRPr lang="fr-FR" sz="2400" spc="-10" dirty="0">
              <a:solidFill>
                <a:srgbClr val="002F46"/>
              </a:solidFill>
              <a:cs typeface="Calibri"/>
            </a:endParaRPr>
          </a:p>
          <a:p>
            <a:pPr marL="698500" marR="537845" lvl="1" indent="-228600">
              <a:lnSpc>
                <a:spcPct val="150000"/>
              </a:lnSpc>
              <a:spcBef>
                <a:spcPts val="800"/>
              </a:spcBef>
              <a:buFont typeface="Arial"/>
              <a:buChar char="•"/>
              <a:tabLst>
                <a:tab pos="241300" algn="l"/>
              </a:tabLst>
            </a:pPr>
            <a:endParaRPr lang="fr-FR" sz="2800" spc="-10" dirty="0" smtClean="0">
              <a:solidFill>
                <a:schemeClr val="accent2"/>
              </a:solidFill>
              <a:cs typeface="Calibri"/>
            </a:endParaRPr>
          </a:p>
        </p:txBody>
      </p:sp>
      <p:sp>
        <p:nvSpPr>
          <p:cNvPr id="2" name="Rectangle 1"/>
          <p:cNvSpPr/>
          <p:nvPr/>
        </p:nvSpPr>
        <p:spPr>
          <a:xfrm>
            <a:off x="6934200" y="3744959"/>
            <a:ext cx="5791200" cy="1200329"/>
          </a:xfrm>
          <a:prstGeom prst="rect">
            <a:avLst/>
          </a:prstGeom>
        </p:spPr>
        <p:txBody>
          <a:bodyPr wrap="square">
            <a:spAutoFit/>
          </a:bodyPr>
          <a:lstStyle/>
          <a:p>
            <a:pPr marL="12700" marR="537845">
              <a:lnSpc>
                <a:spcPct val="150000"/>
              </a:lnSpc>
              <a:spcBef>
                <a:spcPts val="800"/>
              </a:spcBef>
              <a:tabLst>
                <a:tab pos="241300" algn="l"/>
              </a:tabLst>
            </a:pPr>
            <a:r>
              <a:rPr lang="fr-FR" sz="2400" spc="-10" dirty="0" smtClean="0">
                <a:solidFill>
                  <a:srgbClr val="002F46"/>
                </a:solidFill>
                <a:cs typeface="Calibri"/>
              </a:rPr>
              <a:t>"</a:t>
            </a:r>
            <a:r>
              <a:rPr lang="fr-FR" sz="2400" spc="-10" dirty="0">
                <a:solidFill>
                  <a:srgbClr val="002F46"/>
                </a:solidFill>
                <a:cs typeface="Calibri"/>
              </a:rPr>
              <a:t>L’entrée B doit commencer 15 secondes après l’apparition de l ’entrée A "</a:t>
            </a:r>
          </a:p>
        </p:txBody>
      </p:sp>
      <p:sp>
        <p:nvSpPr>
          <p:cNvPr id="3" name="Rectangle 2"/>
          <p:cNvSpPr/>
          <p:nvPr/>
        </p:nvSpPr>
        <p:spPr>
          <a:xfrm>
            <a:off x="762000" y="2446542"/>
            <a:ext cx="6096000" cy="646331"/>
          </a:xfrm>
          <a:prstGeom prst="rect">
            <a:avLst/>
          </a:prstGeom>
        </p:spPr>
        <p:txBody>
          <a:bodyPr>
            <a:spAutoFit/>
          </a:bodyPr>
          <a:lstStyle/>
          <a:p>
            <a:pPr marL="12700" marR="537845">
              <a:lnSpc>
                <a:spcPct val="150000"/>
              </a:lnSpc>
              <a:spcBef>
                <a:spcPts val="800"/>
              </a:spcBef>
              <a:tabLst>
                <a:tab pos="241300" algn="l"/>
              </a:tabLst>
            </a:pPr>
            <a:r>
              <a:rPr lang="fr-FR" sz="2400" spc="-10" dirty="0">
                <a:solidFill>
                  <a:srgbClr val="002F46"/>
                </a:solidFill>
                <a:cs typeface="Calibri"/>
              </a:rPr>
              <a:t>"Le retrait maximum est de 1800€ "</a:t>
            </a:r>
          </a:p>
        </p:txBody>
      </p:sp>
      <p:sp>
        <p:nvSpPr>
          <p:cNvPr id="6" name="Rectangle 5"/>
          <p:cNvSpPr/>
          <p:nvPr/>
        </p:nvSpPr>
        <p:spPr>
          <a:xfrm>
            <a:off x="7010400" y="2188709"/>
            <a:ext cx="6096000" cy="1200329"/>
          </a:xfrm>
          <a:prstGeom prst="rect">
            <a:avLst/>
          </a:prstGeom>
        </p:spPr>
        <p:txBody>
          <a:bodyPr>
            <a:spAutoFit/>
          </a:bodyPr>
          <a:lstStyle/>
          <a:p>
            <a:pPr marL="12700" marR="537845">
              <a:lnSpc>
                <a:spcPct val="150000"/>
              </a:lnSpc>
              <a:spcBef>
                <a:spcPts val="800"/>
              </a:spcBef>
              <a:tabLst>
                <a:tab pos="241300" algn="l"/>
              </a:tabLst>
            </a:pPr>
            <a:r>
              <a:rPr lang="fr-FR" sz="2400" spc="-10" dirty="0">
                <a:solidFill>
                  <a:srgbClr val="002F46"/>
                </a:solidFill>
                <a:cs typeface="Calibri"/>
              </a:rPr>
              <a:t>"Le montant de tout retrait est compris entre 100€ et 1800€ "</a:t>
            </a:r>
          </a:p>
        </p:txBody>
      </p:sp>
      <p:sp>
        <p:nvSpPr>
          <p:cNvPr id="7" name="Rectangle 6"/>
          <p:cNvSpPr/>
          <p:nvPr/>
        </p:nvSpPr>
        <p:spPr>
          <a:xfrm>
            <a:off x="762000" y="3755656"/>
            <a:ext cx="5257800" cy="1200329"/>
          </a:xfrm>
          <a:prstGeom prst="rect">
            <a:avLst/>
          </a:prstGeom>
        </p:spPr>
        <p:txBody>
          <a:bodyPr wrap="square">
            <a:spAutoFit/>
          </a:bodyPr>
          <a:lstStyle/>
          <a:p>
            <a:pPr marL="12700" marR="537845">
              <a:lnSpc>
                <a:spcPct val="150000"/>
              </a:lnSpc>
              <a:spcBef>
                <a:spcPts val="800"/>
              </a:spcBef>
              <a:tabLst>
                <a:tab pos="241300" algn="l"/>
              </a:tabLst>
            </a:pPr>
            <a:r>
              <a:rPr lang="fr-FR" sz="2400" spc="-10" dirty="0">
                <a:solidFill>
                  <a:srgbClr val="002F46"/>
                </a:solidFill>
                <a:cs typeface="Calibri"/>
              </a:rPr>
              <a:t>"L’entrée A apparaît seulement lorsque l’entrée B apparaît "</a:t>
            </a:r>
          </a:p>
        </p:txBody>
      </p:sp>
      <p:cxnSp>
        <p:nvCxnSpPr>
          <p:cNvPr id="9" name="Connecteur droit 8"/>
          <p:cNvCxnSpPr/>
          <p:nvPr/>
        </p:nvCxnSpPr>
        <p:spPr>
          <a:xfrm flipH="1">
            <a:off x="5791200" y="2286000"/>
            <a:ext cx="533400" cy="1066800"/>
          </a:xfrm>
          <a:prstGeom prst="line">
            <a:avLst/>
          </a:prstGeom>
          <a:ln w="12700">
            <a:solidFill>
              <a:srgbClr val="002F46"/>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a:off x="5791200" y="3878488"/>
            <a:ext cx="533400" cy="1066800"/>
          </a:xfrm>
          <a:prstGeom prst="line">
            <a:avLst/>
          </a:prstGeom>
          <a:ln w="12700">
            <a:solidFill>
              <a:srgbClr val="002F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319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72600" y="45161"/>
            <a:ext cx="2494913" cy="635000"/>
          </a:xfrm>
          <a:prstGeom prst="rect">
            <a:avLst/>
          </a:prstGeom>
        </p:spPr>
        <p:txBody>
          <a:bodyPr vert="horz" wrap="square" lIns="0" tIns="12065" rIns="0" bIns="0" rtlCol="0">
            <a:spAutoFit/>
          </a:bodyPr>
          <a:lstStyle/>
          <a:p>
            <a:pPr marL="12700">
              <a:lnSpc>
                <a:spcPct val="100000"/>
              </a:lnSpc>
              <a:spcBef>
                <a:spcPts val="95"/>
              </a:spcBef>
            </a:pPr>
            <a:r>
              <a:rPr lang="fr-FR" spc="-65" dirty="0" smtClean="0"/>
              <a:t>Introduction</a:t>
            </a:r>
            <a:endParaRPr spc="-55" dirty="0"/>
          </a:p>
        </p:txBody>
      </p:sp>
      <p:sp>
        <p:nvSpPr>
          <p:cNvPr id="4" name="object 4"/>
          <p:cNvSpPr txBox="1">
            <a:spLocks noGrp="1"/>
          </p:cNvSpPr>
          <p:nvPr>
            <p:ph type="ftr" sz="quarter" idx="5"/>
          </p:nvPr>
        </p:nvSpPr>
        <p:spPr>
          <a:xfrm>
            <a:off x="5446267" y="6453174"/>
            <a:ext cx="1298575" cy="179536"/>
          </a:xfrm>
          <a:prstGeom prst="rect">
            <a:avLst/>
          </a:prstGeom>
        </p:spPr>
        <p:txBody>
          <a:bodyPr vert="horz" wrap="square" lIns="0" tIns="0" rIns="0" bIns="0" rtlCol="0">
            <a:spAutoFit/>
          </a:bodyPr>
          <a:lstStyle/>
          <a:p>
            <a:pPr marL="12700">
              <a:lnSpc>
                <a:spcPts val="1435"/>
              </a:lnSpc>
            </a:pPr>
            <a:r>
              <a:rPr spc="-10" dirty="0" smtClean="0">
                <a:hlinkClick r:id="rId2"/>
              </a:rPr>
              <a:t>www.diginamic.fr</a:t>
            </a:r>
            <a:endParaRPr spc="-10" dirty="0">
              <a:hlinkClick r:id="rId2"/>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a:t>
            </a:fld>
            <a:endParaRPr dirty="0"/>
          </a:p>
        </p:txBody>
      </p:sp>
      <p:pic>
        <p:nvPicPr>
          <p:cNvPr id="6" name="Picture 2" descr="Ã©sultat de recherche d'images pour &quot;maison pierre cardi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201" y="1143000"/>
            <a:ext cx="9890706" cy="468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6061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60</a:t>
            </a:fld>
            <a:endParaRPr dirty="0"/>
          </a:p>
        </p:txBody>
      </p:sp>
      <p:sp>
        <p:nvSpPr>
          <p:cNvPr id="10" name="object 2"/>
          <p:cNvSpPr txBox="1">
            <a:spLocks/>
          </p:cNvSpPr>
          <p:nvPr/>
        </p:nvSpPr>
        <p:spPr>
          <a:xfrm>
            <a:off x="10210800" y="45161"/>
            <a:ext cx="16577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Évaluée</a:t>
            </a:r>
            <a:endParaRPr lang="fr-FR" kern="0" spc="-40" dirty="0"/>
          </a:p>
        </p:txBody>
      </p:sp>
      <p:sp>
        <p:nvSpPr>
          <p:cNvPr id="12" name="object 3"/>
          <p:cNvSpPr txBox="1"/>
          <p:nvPr/>
        </p:nvSpPr>
        <p:spPr>
          <a:xfrm>
            <a:off x="925169" y="1676400"/>
            <a:ext cx="10362717" cy="3596497"/>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Négociée et priorisée</a:t>
            </a:r>
            <a:endParaRPr lang="fr-FR" sz="2000" spc="-10" dirty="0" smtClean="0">
              <a:solidFill>
                <a:schemeClr val="accent2"/>
              </a:solidFill>
              <a:cs typeface="Calibri"/>
            </a:endParaRPr>
          </a:p>
          <a:p>
            <a:pPr marL="698500" marR="537845" lvl="1" indent="-228600">
              <a:spcBef>
                <a:spcPts val="800"/>
              </a:spcBef>
              <a:buFont typeface="Arial"/>
              <a:buChar char="•"/>
              <a:tabLst>
                <a:tab pos="241300" algn="l"/>
              </a:tabLst>
            </a:pPr>
            <a:endParaRPr lang="fr-FR" sz="2400" spc="-10" dirty="0" smtClean="0">
              <a:solidFill>
                <a:srgbClr val="002F46"/>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Il doit y avoir un </a:t>
            </a:r>
            <a:r>
              <a:rPr lang="fr-FR" sz="2800" spc="-10" dirty="0" smtClean="0">
                <a:solidFill>
                  <a:schemeClr val="accent2"/>
                </a:solidFill>
                <a:cs typeface="Calibri"/>
              </a:rPr>
              <a:t>hiérarchie</a:t>
            </a:r>
            <a:r>
              <a:rPr lang="fr-FR" sz="2800" spc="-10" dirty="0" smtClean="0">
                <a:solidFill>
                  <a:srgbClr val="002F46"/>
                </a:solidFill>
                <a:cs typeface="Calibri"/>
              </a:rPr>
              <a:t> dans les exigences</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Sans contradiction</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Avec une priorisation car on ne peut pas toujours tout faire </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2982805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61</a:t>
            </a:fld>
            <a:endParaRPr dirty="0"/>
          </a:p>
        </p:txBody>
      </p:sp>
      <p:sp>
        <p:nvSpPr>
          <p:cNvPr id="10" name="object 2"/>
          <p:cNvSpPr txBox="1">
            <a:spLocks/>
          </p:cNvSpPr>
          <p:nvPr/>
        </p:nvSpPr>
        <p:spPr>
          <a:xfrm>
            <a:off x="10058400" y="45161"/>
            <a:ext cx="1810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Traçable</a:t>
            </a:r>
            <a:endParaRPr lang="fr-FR" kern="0" spc="-40" dirty="0"/>
          </a:p>
        </p:txBody>
      </p:sp>
      <p:sp>
        <p:nvSpPr>
          <p:cNvPr id="12" name="object 3"/>
          <p:cNvSpPr txBox="1"/>
          <p:nvPr/>
        </p:nvSpPr>
        <p:spPr>
          <a:xfrm>
            <a:off x="925169" y="1905000"/>
            <a:ext cx="10504831" cy="3032240"/>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chemeClr val="accent2"/>
                </a:solidFill>
                <a:cs typeface="Calibri"/>
              </a:rPr>
              <a:t>Identifiée</a:t>
            </a:r>
            <a:r>
              <a:rPr lang="fr-FR" sz="2800" spc="-10" dirty="0" smtClean="0">
                <a:solidFill>
                  <a:srgbClr val="002F46"/>
                </a:solidFill>
                <a:cs typeface="Calibri"/>
              </a:rPr>
              <a:t> et </a:t>
            </a:r>
            <a:r>
              <a:rPr lang="fr-FR" sz="2800" spc="-10" dirty="0" err="1" smtClean="0">
                <a:solidFill>
                  <a:schemeClr val="accent2"/>
                </a:solidFill>
                <a:cs typeface="Calibri"/>
              </a:rPr>
              <a:t>versionée</a:t>
            </a:r>
            <a:endParaRPr lang="fr-FR" sz="2000" spc="-10" dirty="0" smtClean="0">
              <a:solidFill>
                <a:schemeClr val="accent2"/>
              </a:solidFill>
              <a:cs typeface="Calibri"/>
            </a:endParaRPr>
          </a:p>
          <a:p>
            <a:pPr marL="698500" marR="537845" lvl="1" indent="-228600">
              <a:spcBef>
                <a:spcPts val="800"/>
              </a:spcBef>
              <a:buFont typeface="Arial"/>
              <a:buChar char="•"/>
              <a:tabLst>
                <a:tab pos="241300" algn="l"/>
              </a:tabLst>
            </a:pPr>
            <a:endParaRPr lang="fr-FR" sz="2400" spc="-10" dirty="0" smtClean="0">
              <a:solidFill>
                <a:srgbClr val="002F46"/>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Utiliser un suivi des version et des modification avec justification</a:t>
            </a: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Identifier clairement chaque exigence par un identifiant unique</a:t>
            </a:r>
            <a:endParaRPr lang="fr-FR" sz="2400" spc="-10" dirty="0" smtClean="0">
              <a:solidFill>
                <a:srgbClr val="002F46"/>
              </a:solidFill>
              <a:cs typeface="Calibri"/>
            </a:endParaRP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7158361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62</a:t>
            </a:fld>
            <a:endParaRPr dirty="0"/>
          </a:p>
        </p:txBody>
      </p:sp>
      <p:sp>
        <p:nvSpPr>
          <p:cNvPr id="10" name="object 2"/>
          <p:cNvSpPr txBox="1">
            <a:spLocks/>
          </p:cNvSpPr>
          <p:nvPr/>
        </p:nvSpPr>
        <p:spPr>
          <a:xfrm>
            <a:off x="9906000" y="45161"/>
            <a:ext cx="19625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Vérifiable</a:t>
            </a:r>
            <a:endParaRPr lang="fr-FR" kern="0" spc="-40" dirty="0"/>
          </a:p>
        </p:txBody>
      </p:sp>
      <p:sp>
        <p:nvSpPr>
          <p:cNvPr id="12" name="object 3"/>
          <p:cNvSpPr txBox="1"/>
          <p:nvPr/>
        </p:nvSpPr>
        <p:spPr>
          <a:xfrm>
            <a:off x="925169" y="1676400"/>
            <a:ext cx="10362717" cy="4899418"/>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chemeClr val="accent2"/>
                </a:solidFill>
                <a:cs typeface="Calibri"/>
              </a:rPr>
              <a:t>Contrôlable</a:t>
            </a:r>
            <a:r>
              <a:rPr lang="fr-FR" sz="2800" spc="-10" dirty="0" smtClean="0">
                <a:solidFill>
                  <a:srgbClr val="002F46"/>
                </a:solidFill>
                <a:cs typeface="Calibri"/>
              </a:rPr>
              <a:t> en test ou autre</a:t>
            </a:r>
            <a:endParaRPr lang="fr-FR" sz="2000" spc="-10" dirty="0" smtClean="0">
              <a:solidFill>
                <a:schemeClr val="accent2"/>
              </a:solidFill>
              <a:cs typeface="Calibri"/>
            </a:endParaRPr>
          </a:p>
          <a:p>
            <a:pPr marL="698500" marR="537845" lvl="1" indent="-228600">
              <a:spcBef>
                <a:spcPts val="800"/>
              </a:spcBef>
              <a:buFont typeface="Arial"/>
              <a:buChar char="•"/>
              <a:tabLst>
                <a:tab pos="241300" algn="l"/>
              </a:tabLst>
            </a:pPr>
            <a:endParaRPr lang="fr-FR" sz="1600" spc="-10" dirty="0" smtClean="0">
              <a:solidFill>
                <a:srgbClr val="002F46"/>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Rester tant que faire se peut dans le </a:t>
            </a:r>
            <a:r>
              <a:rPr lang="fr-FR" sz="2800" spc="-10" dirty="0" smtClean="0">
                <a:solidFill>
                  <a:schemeClr val="accent2"/>
                </a:solidFill>
                <a:cs typeface="Calibri"/>
              </a:rPr>
              <a:t>quantifiable</a:t>
            </a:r>
            <a:r>
              <a:rPr lang="fr-FR" sz="2800" spc="-10" dirty="0" smtClean="0">
                <a:solidFill>
                  <a:srgbClr val="002F46"/>
                </a:solidFill>
                <a:cs typeface="Calibri"/>
              </a:rPr>
              <a:t> et le </a:t>
            </a:r>
            <a:r>
              <a:rPr lang="fr-FR" sz="2800" spc="-10" dirty="0" smtClean="0">
                <a:solidFill>
                  <a:schemeClr val="accent2"/>
                </a:solidFill>
                <a:cs typeface="Calibri"/>
              </a:rPr>
              <a:t>vérifiable</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 L’interface est conviviale »</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 Le graphique de ventes est accessibles en moins de 2 clics depuis la home page » </a:t>
            </a: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Bannir les « En général », « A peu près »</a:t>
            </a:r>
            <a:r>
              <a:rPr lang="mr-IN" sz="2800" spc="-10" dirty="0" smtClean="0">
                <a:solidFill>
                  <a:srgbClr val="002F46"/>
                </a:solidFill>
                <a:cs typeface="Calibri"/>
              </a:rPr>
              <a:t>…</a:t>
            </a:r>
            <a:endParaRPr lang="fr-FR" sz="2800" spc="-10" dirty="0" smtClean="0">
              <a:solidFill>
                <a:srgbClr val="002F46"/>
              </a:solidFill>
              <a:cs typeface="Calibri"/>
            </a:endParaRP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11664501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90600"/>
            <a:ext cx="12192000" cy="5863962"/>
          </a:xfrm>
          <a:prstGeom prst="rect">
            <a:avLst/>
          </a:prstGeom>
          <a:solidFill>
            <a:srgbClr val="00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209800" y="2895600"/>
            <a:ext cx="7772400" cy="1446550"/>
          </a:xfrm>
          <a:prstGeom prst="rect">
            <a:avLst/>
          </a:prstGeom>
        </p:spPr>
        <p:txBody>
          <a:bodyPr wrap="square">
            <a:spAutoFit/>
          </a:bodyPr>
          <a:lstStyle/>
          <a:p>
            <a:pPr marL="25400" algn="ctr"/>
            <a:r>
              <a:rPr lang="fr-FR" sz="4400" dirty="0" smtClean="0">
                <a:solidFill>
                  <a:schemeClr val="bg1"/>
                </a:solidFill>
                <a:latin typeface="+mj-lt"/>
              </a:rPr>
              <a:t>IV</a:t>
            </a:r>
          </a:p>
          <a:p>
            <a:pPr marL="25400" algn="ctr"/>
            <a:r>
              <a:rPr lang="fr-FR" sz="4400" dirty="0" smtClean="0">
                <a:solidFill>
                  <a:schemeClr val="bg1"/>
                </a:solidFill>
                <a:latin typeface="+mj-lt"/>
              </a:rPr>
              <a:t>SPÉCIFIER LES EXIGENCES</a:t>
            </a:r>
            <a:endParaRPr lang="fr-FR" sz="4400" dirty="0">
              <a:solidFill>
                <a:schemeClr val="bg1"/>
              </a:solidFill>
              <a:latin typeface="+mj-lt"/>
            </a:endParaRPr>
          </a:p>
        </p:txBody>
      </p:sp>
    </p:spTree>
    <p:extLst>
      <p:ext uri="{BB962C8B-B14F-4D97-AF65-F5344CB8AC3E}">
        <p14:creationId xmlns:p14="http://schemas.microsoft.com/office/powerpoint/2010/main" val="12946896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64</a:t>
            </a:fld>
            <a:endParaRPr dirty="0"/>
          </a:p>
        </p:txBody>
      </p:sp>
      <p:sp>
        <p:nvSpPr>
          <p:cNvPr id="10" name="object 2"/>
          <p:cNvSpPr txBox="1">
            <a:spLocks/>
          </p:cNvSpPr>
          <p:nvPr/>
        </p:nvSpPr>
        <p:spPr>
          <a:xfrm>
            <a:off x="9220200" y="45161"/>
            <a:ext cx="26483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Spécification</a:t>
            </a:r>
            <a:endParaRPr lang="fr-FR" kern="0" spc="-40" dirty="0"/>
          </a:p>
        </p:txBody>
      </p:sp>
      <p:sp>
        <p:nvSpPr>
          <p:cNvPr id="12" name="object 3"/>
          <p:cNvSpPr txBox="1"/>
          <p:nvPr/>
        </p:nvSpPr>
        <p:spPr>
          <a:xfrm>
            <a:off x="925169" y="1676400"/>
            <a:ext cx="10362717" cy="4027385"/>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Transformer vos notes en spécifications</a:t>
            </a:r>
            <a:endParaRPr lang="fr-FR" sz="2000" spc="-10" dirty="0" smtClean="0">
              <a:solidFill>
                <a:srgbClr val="002F46"/>
              </a:solidFill>
              <a:cs typeface="Calibri"/>
            </a:endParaRPr>
          </a:p>
          <a:p>
            <a:pPr marL="698500" marR="537845" lvl="1" indent="-228600">
              <a:spcBef>
                <a:spcPts val="800"/>
              </a:spcBef>
              <a:buFont typeface="Arial"/>
              <a:buChar char="•"/>
              <a:tabLst>
                <a:tab pos="241300" algn="l"/>
              </a:tabLst>
            </a:pPr>
            <a:endParaRPr lang="fr-FR" sz="1600" spc="-10" dirty="0" smtClean="0">
              <a:solidFill>
                <a:srgbClr val="002F46"/>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chemeClr val="accent2"/>
                </a:solidFill>
                <a:cs typeface="Calibri"/>
              </a:rPr>
              <a:t>Pourquoi ?</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Avoir un Document officiel et validé par tous</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S’assurer que toutes les informations sont présentes pour les développeurs et les testeurs </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11411510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65</a:t>
            </a:fld>
            <a:endParaRPr dirty="0"/>
          </a:p>
        </p:txBody>
      </p:sp>
      <p:sp>
        <p:nvSpPr>
          <p:cNvPr id="10" name="object 2"/>
          <p:cNvSpPr txBox="1">
            <a:spLocks/>
          </p:cNvSpPr>
          <p:nvPr/>
        </p:nvSpPr>
        <p:spPr>
          <a:xfrm>
            <a:off x="9220200" y="45161"/>
            <a:ext cx="26483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Spécification</a:t>
            </a:r>
            <a:endParaRPr lang="fr-FR" kern="0" spc="-40" dirty="0"/>
          </a:p>
        </p:txBody>
      </p:sp>
      <p:sp>
        <p:nvSpPr>
          <p:cNvPr id="12" name="object 3"/>
          <p:cNvSpPr txBox="1"/>
          <p:nvPr/>
        </p:nvSpPr>
        <p:spPr>
          <a:xfrm>
            <a:off x="925169" y="1676400"/>
            <a:ext cx="10362717" cy="3247684"/>
          </a:xfrm>
          <a:prstGeom prst="rect">
            <a:avLst/>
          </a:prstGeom>
        </p:spPr>
        <p:txBody>
          <a:bodyPr vert="horz" wrap="square" lIns="0" tIns="97155" rIns="0" bIns="0" rtlCol="0">
            <a:spAutoFit/>
          </a:bodyPr>
          <a:lstStyle/>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Attention aux </a:t>
            </a:r>
            <a:r>
              <a:rPr lang="fr-FR" sz="2800" spc="-10" dirty="0" smtClean="0">
                <a:solidFill>
                  <a:schemeClr val="accent2"/>
                </a:solidFill>
                <a:cs typeface="Calibri"/>
              </a:rPr>
              <a:t>pièges</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Ajouter du bruit</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Oublier les tests</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 Détailler jusqu’à créer des incohérences</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7560756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66</a:t>
            </a:fld>
            <a:endParaRPr dirty="0"/>
          </a:p>
        </p:txBody>
      </p:sp>
      <p:sp>
        <p:nvSpPr>
          <p:cNvPr id="10" name="object 2"/>
          <p:cNvSpPr txBox="1">
            <a:spLocks/>
          </p:cNvSpPr>
          <p:nvPr/>
        </p:nvSpPr>
        <p:spPr>
          <a:xfrm>
            <a:off x="8229600" y="45161"/>
            <a:ext cx="36389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Bonnes pratiques</a:t>
            </a:r>
            <a:endParaRPr lang="fr-FR" kern="0" spc="-40" dirty="0"/>
          </a:p>
        </p:txBody>
      </p:sp>
      <p:sp>
        <p:nvSpPr>
          <p:cNvPr id="12" name="object 3"/>
          <p:cNvSpPr txBox="1"/>
          <p:nvPr/>
        </p:nvSpPr>
        <p:spPr>
          <a:xfrm>
            <a:off x="925169" y="1676400"/>
            <a:ext cx="10362717" cy="3914533"/>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Définir un </a:t>
            </a:r>
            <a:r>
              <a:rPr lang="fr-FR" sz="2800" spc="-10" dirty="0" smtClean="0">
                <a:solidFill>
                  <a:schemeClr val="accent2"/>
                </a:solidFill>
                <a:cs typeface="Calibri"/>
              </a:rPr>
              <a:t>Glossaire </a:t>
            </a:r>
            <a:r>
              <a:rPr lang="mr-IN" sz="2800" spc="-10" dirty="0" smtClean="0">
                <a:solidFill>
                  <a:srgbClr val="002F46"/>
                </a:solidFill>
                <a:cs typeface="Calibri"/>
              </a:rPr>
              <a:t>–</a:t>
            </a:r>
            <a:r>
              <a:rPr lang="fr-FR" sz="2800" spc="-10" dirty="0" smtClean="0">
                <a:solidFill>
                  <a:srgbClr val="002F46"/>
                </a:solidFill>
                <a:cs typeface="Calibri"/>
              </a:rPr>
              <a:t> S’assurer que tous les termes sont bien définis</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Produit / Article / Référence</a:t>
            </a:r>
            <a:r>
              <a:rPr lang="mr-IN" sz="2400" spc="-10" dirty="0" smtClean="0">
                <a:solidFill>
                  <a:srgbClr val="002F46"/>
                </a:solidFill>
                <a:cs typeface="Calibri"/>
              </a:rPr>
              <a:t>…</a:t>
            </a:r>
            <a:endParaRPr lang="fr-FR" sz="2400" spc="-10" dirty="0" smtClean="0">
              <a:solidFill>
                <a:srgbClr val="002F46"/>
              </a:solidFill>
              <a:cs typeface="Calibri"/>
            </a:endParaRPr>
          </a:p>
          <a:p>
            <a:pPr marL="1612900" marR="537845" lvl="3" indent="-228600">
              <a:spcBef>
                <a:spcPts val="800"/>
              </a:spcBef>
              <a:buFont typeface="Arial"/>
              <a:buChar char="•"/>
              <a:tabLst>
                <a:tab pos="241300" algn="l"/>
              </a:tabLst>
            </a:pPr>
            <a:endParaRPr lang="fr-FR" sz="2400" spc="-10" dirty="0" smtClean="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Éviter les </a:t>
            </a:r>
            <a:r>
              <a:rPr lang="fr-FR" sz="2800" spc="-10" dirty="0" smtClean="0">
                <a:solidFill>
                  <a:schemeClr val="accent2"/>
                </a:solidFill>
                <a:cs typeface="Calibri"/>
              </a:rPr>
              <a:t>quantités non spécifiées </a:t>
            </a:r>
            <a:r>
              <a:rPr lang="fr-FR" sz="2800" spc="-10" dirty="0" smtClean="0">
                <a:solidFill>
                  <a:srgbClr val="002F46"/>
                </a:solidFill>
                <a:cs typeface="Calibri"/>
              </a:rPr>
              <a:t>(tous, chaque, toujours</a:t>
            </a:r>
            <a:r>
              <a:rPr lang="mr-IN" sz="2800" spc="-10" dirty="0" smtClean="0">
                <a:solidFill>
                  <a:srgbClr val="002F46"/>
                </a:solidFill>
                <a:cs typeface="Calibri"/>
              </a:rPr>
              <a:t>…</a:t>
            </a:r>
            <a:r>
              <a:rPr lang="fr-FR" sz="2800" spc="-10" dirty="0" smtClean="0">
                <a:solidFill>
                  <a:srgbClr val="002F46"/>
                </a:solidFill>
                <a:cs typeface="Calibri"/>
              </a:rPr>
              <a:t>)</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 Afficher toutes les données »</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 Afficher sur toutes les pages »</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20837037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67</a:t>
            </a:fld>
            <a:endParaRPr dirty="0"/>
          </a:p>
        </p:txBody>
      </p:sp>
      <p:sp>
        <p:nvSpPr>
          <p:cNvPr id="10" name="object 2"/>
          <p:cNvSpPr txBox="1">
            <a:spLocks/>
          </p:cNvSpPr>
          <p:nvPr/>
        </p:nvSpPr>
        <p:spPr>
          <a:xfrm>
            <a:off x="8229600" y="45161"/>
            <a:ext cx="36389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Bonnes pratiques</a:t>
            </a:r>
            <a:endParaRPr lang="fr-FR" kern="0" spc="-40" dirty="0"/>
          </a:p>
        </p:txBody>
      </p:sp>
      <p:sp>
        <p:nvSpPr>
          <p:cNvPr id="12" name="object 3"/>
          <p:cNvSpPr txBox="1"/>
          <p:nvPr/>
        </p:nvSpPr>
        <p:spPr>
          <a:xfrm>
            <a:off x="925169" y="1676400"/>
            <a:ext cx="10362717" cy="4283865"/>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A chaque utilisation de </a:t>
            </a:r>
            <a:r>
              <a:rPr lang="fr-FR" sz="2800" spc="-10" dirty="0" smtClean="0">
                <a:solidFill>
                  <a:schemeClr val="accent2"/>
                </a:solidFill>
                <a:cs typeface="Calibri"/>
              </a:rPr>
              <a:t>Si </a:t>
            </a:r>
            <a:r>
              <a:rPr lang="fr-FR" sz="2800" spc="-10" dirty="0" smtClean="0">
                <a:solidFill>
                  <a:srgbClr val="002F46"/>
                </a:solidFill>
                <a:cs typeface="Calibri"/>
              </a:rPr>
              <a:t>ou </a:t>
            </a:r>
            <a:r>
              <a:rPr lang="fr-FR" sz="2800" spc="-10" dirty="0" smtClean="0">
                <a:solidFill>
                  <a:schemeClr val="accent2"/>
                </a:solidFill>
                <a:cs typeface="Calibri"/>
              </a:rPr>
              <a:t>Lorsque </a:t>
            </a:r>
            <a:r>
              <a:rPr lang="fr-FR" sz="2800" spc="-10" dirty="0" smtClean="0">
                <a:solidFill>
                  <a:srgbClr val="002F46"/>
                </a:solidFill>
                <a:cs typeface="Calibri"/>
              </a:rPr>
              <a:t>vérifier que les </a:t>
            </a:r>
            <a:r>
              <a:rPr lang="fr-FR" sz="2800" spc="-10" dirty="0">
                <a:solidFill>
                  <a:schemeClr val="accent2"/>
                </a:solidFill>
                <a:cs typeface="Calibri"/>
              </a:rPr>
              <a:t>conditions alternatives</a:t>
            </a:r>
            <a:r>
              <a:rPr lang="fr-FR" sz="2800" spc="-10" dirty="0" smtClean="0">
                <a:solidFill>
                  <a:srgbClr val="002F46"/>
                </a:solidFill>
                <a:cs typeface="Calibri"/>
              </a:rPr>
              <a:t> soient bien spécifiées</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 Lorsque l’utilisateur est identifié, afficher la home »</a:t>
            </a:r>
          </a:p>
          <a:p>
            <a:pPr marL="1612900" marR="537845" lvl="3" indent="-228600">
              <a:spcBef>
                <a:spcPts val="800"/>
              </a:spcBef>
              <a:buFont typeface="Arial"/>
              <a:buChar char="•"/>
              <a:tabLst>
                <a:tab pos="241300" algn="l"/>
              </a:tabLst>
            </a:pPr>
            <a:endParaRPr lang="fr-FR" sz="2400" spc="-10" dirty="0" smtClean="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Éviter la </a:t>
            </a:r>
            <a:r>
              <a:rPr lang="fr-FR" sz="2800" spc="-10" dirty="0" smtClean="0">
                <a:solidFill>
                  <a:schemeClr val="accent2"/>
                </a:solidFill>
                <a:cs typeface="Calibri"/>
              </a:rPr>
              <a:t>voix passive</a:t>
            </a:r>
            <a:r>
              <a:rPr lang="fr-FR" sz="2800" spc="-10" dirty="0" smtClean="0">
                <a:solidFill>
                  <a:srgbClr val="002F46"/>
                </a:solidFill>
                <a:cs typeface="Calibri"/>
              </a:rPr>
              <a:t> </a:t>
            </a:r>
            <a:r>
              <a:rPr lang="mr-IN" sz="2800" spc="-10" dirty="0" smtClean="0">
                <a:solidFill>
                  <a:srgbClr val="002F46"/>
                </a:solidFill>
                <a:cs typeface="Calibri"/>
              </a:rPr>
              <a:t>–</a:t>
            </a:r>
            <a:r>
              <a:rPr lang="fr-FR" sz="2800" spc="-10" dirty="0" smtClean="0">
                <a:solidFill>
                  <a:srgbClr val="002F46"/>
                </a:solidFill>
                <a:cs typeface="Calibri"/>
              </a:rPr>
              <a:t> trop imprécise</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 Pour identifier l’utilisateur, les données d’identification sont saisies »</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Qui ? Où ? Comment ?</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1602454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68</a:t>
            </a:fld>
            <a:endParaRPr dirty="0"/>
          </a:p>
        </p:txBody>
      </p:sp>
      <p:sp>
        <p:nvSpPr>
          <p:cNvPr id="10" name="object 2"/>
          <p:cNvSpPr txBox="1">
            <a:spLocks/>
          </p:cNvSpPr>
          <p:nvPr/>
        </p:nvSpPr>
        <p:spPr>
          <a:xfrm>
            <a:off x="8229600" y="45161"/>
            <a:ext cx="36389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Bonnes pratiques</a:t>
            </a:r>
            <a:endParaRPr lang="fr-FR" kern="0" spc="-40" dirty="0"/>
          </a:p>
        </p:txBody>
      </p:sp>
      <p:sp>
        <p:nvSpPr>
          <p:cNvPr id="12" name="object 3"/>
          <p:cNvSpPr txBox="1"/>
          <p:nvPr/>
        </p:nvSpPr>
        <p:spPr>
          <a:xfrm>
            <a:off x="925169" y="1676400"/>
            <a:ext cx="10362717" cy="4181273"/>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Éviter les accumulation de </a:t>
            </a:r>
            <a:r>
              <a:rPr lang="fr-FR" sz="2800" spc="-10" dirty="0" smtClean="0">
                <a:solidFill>
                  <a:schemeClr val="accent2"/>
                </a:solidFill>
                <a:cs typeface="Calibri"/>
              </a:rPr>
              <a:t>ET </a:t>
            </a:r>
            <a:r>
              <a:rPr lang="fr-FR" sz="2800" spc="-10" dirty="0" smtClean="0">
                <a:solidFill>
                  <a:srgbClr val="002F46"/>
                </a:solidFill>
                <a:cs typeface="Calibri"/>
              </a:rPr>
              <a:t>et de </a:t>
            </a:r>
            <a:r>
              <a:rPr lang="fr-FR" sz="2800" spc="-10" dirty="0" smtClean="0">
                <a:solidFill>
                  <a:schemeClr val="accent2"/>
                </a:solidFill>
                <a:cs typeface="Calibri"/>
              </a:rPr>
              <a:t>OU </a:t>
            </a:r>
            <a:r>
              <a:rPr lang="mr-IN" sz="2800" spc="-10" dirty="0" smtClean="0">
                <a:solidFill>
                  <a:srgbClr val="002F46"/>
                </a:solidFill>
                <a:cs typeface="Calibri"/>
              </a:rPr>
              <a:t>–</a:t>
            </a:r>
            <a:r>
              <a:rPr lang="fr-FR" sz="2800" spc="-10" dirty="0" smtClean="0">
                <a:solidFill>
                  <a:srgbClr val="002F46"/>
                </a:solidFill>
                <a:cs typeface="Calibri"/>
              </a:rPr>
              <a:t> Garder des formulation simple (ou faire un tableau)</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a:t>
            </a:r>
            <a:r>
              <a:rPr lang="fr-FR" sz="2400" spc="-10" dirty="0">
                <a:solidFill>
                  <a:srgbClr val="002F46"/>
                </a:solidFill>
                <a:cs typeface="Calibri"/>
              </a:rPr>
              <a:t> Si l’internaute est membre et s’il saisit ses identifiants ou s’il clique sur un lien en auto-</a:t>
            </a:r>
            <a:r>
              <a:rPr lang="fr-FR" sz="2400" spc="-10" dirty="0" err="1">
                <a:solidFill>
                  <a:srgbClr val="002F46"/>
                </a:solidFill>
                <a:cs typeface="Calibri"/>
              </a:rPr>
              <a:t>logging</a:t>
            </a:r>
            <a:r>
              <a:rPr lang="fr-FR" sz="2400" spc="-10" dirty="0">
                <a:solidFill>
                  <a:srgbClr val="002F46"/>
                </a:solidFill>
                <a:cs typeface="Calibri"/>
              </a:rPr>
              <a:t>, l’internaute accède à la Home des ventes</a:t>
            </a:r>
            <a:r>
              <a:rPr lang="fr-FR" sz="2400" spc="-10" dirty="0" smtClean="0">
                <a:solidFill>
                  <a:srgbClr val="002F46"/>
                </a:solidFill>
                <a:cs typeface="Calibri"/>
              </a:rPr>
              <a:t>.»</a:t>
            </a:r>
          </a:p>
          <a:p>
            <a:pPr marL="1612900" marR="537845" lvl="3" indent="-228600">
              <a:spcBef>
                <a:spcPts val="800"/>
              </a:spcBef>
              <a:buFont typeface="Arial"/>
              <a:buChar char="•"/>
              <a:tabLst>
                <a:tab pos="241300" algn="l"/>
              </a:tabLst>
            </a:pPr>
            <a:endParaRPr lang="fr-FR" sz="2400" spc="-10" dirty="0" smtClean="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Éviter les </a:t>
            </a:r>
            <a:r>
              <a:rPr lang="fr-FR" sz="2800" spc="-10" dirty="0" smtClean="0">
                <a:solidFill>
                  <a:schemeClr val="accent2"/>
                </a:solidFill>
                <a:cs typeface="Calibri"/>
              </a:rPr>
              <a:t>redondances</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Peut faciliter la lecture mais conduit à des incohérences</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7233927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69</a:t>
            </a:fld>
            <a:endParaRPr dirty="0"/>
          </a:p>
        </p:txBody>
      </p:sp>
      <p:sp>
        <p:nvSpPr>
          <p:cNvPr id="10" name="object 2"/>
          <p:cNvSpPr txBox="1">
            <a:spLocks/>
          </p:cNvSpPr>
          <p:nvPr/>
        </p:nvSpPr>
        <p:spPr>
          <a:xfrm>
            <a:off x="8229600" y="45161"/>
            <a:ext cx="36389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Bonnes pratiques</a:t>
            </a:r>
            <a:endParaRPr lang="fr-FR" kern="0" spc="-40" dirty="0"/>
          </a:p>
        </p:txBody>
      </p:sp>
      <p:sp>
        <p:nvSpPr>
          <p:cNvPr id="12" name="object 3"/>
          <p:cNvSpPr txBox="1"/>
          <p:nvPr/>
        </p:nvSpPr>
        <p:spPr>
          <a:xfrm>
            <a:off x="925169" y="1676400"/>
            <a:ext cx="10362717" cy="3483646"/>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Éviter les </a:t>
            </a:r>
            <a:r>
              <a:rPr lang="fr-FR" sz="2800" spc="-10" dirty="0" smtClean="0">
                <a:solidFill>
                  <a:schemeClr val="accent2"/>
                </a:solidFill>
                <a:cs typeface="Calibri"/>
              </a:rPr>
              <a:t>termes vagues ou ambigus</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Une belle page</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Un système rapide</a:t>
            </a:r>
          </a:p>
          <a:p>
            <a:pPr marL="1612900" marR="537845" lvl="3" indent="-228600">
              <a:spcBef>
                <a:spcPts val="800"/>
              </a:spcBef>
              <a:buFont typeface="Arial"/>
              <a:buChar char="•"/>
              <a:tabLst>
                <a:tab pos="241300" algn="l"/>
              </a:tabLst>
            </a:pPr>
            <a:endParaRPr lang="fr-FR" sz="2400" spc="-10" dirty="0" smtClean="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Attention à la </a:t>
            </a:r>
            <a:r>
              <a:rPr lang="fr-FR" sz="2800" spc="-10" dirty="0" smtClean="0">
                <a:solidFill>
                  <a:schemeClr val="accent2"/>
                </a:solidFill>
                <a:cs typeface="Calibri"/>
              </a:rPr>
              <a:t>syntaxe</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 Sylvain a vu un homme avec un </a:t>
            </a:r>
            <a:r>
              <a:rPr lang="fr-FR" sz="2400" spc="-10" dirty="0" err="1" smtClean="0">
                <a:solidFill>
                  <a:srgbClr val="002F46"/>
                </a:solidFill>
                <a:cs typeface="Calibri"/>
              </a:rPr>
              <a:t>téléscope</a:t>
            </a:r>
            <a:r>
              <a:rPr lang="fr-FR" sz="2400" spc="-10" dirty="0" smtClean="0">
                <a:solidFill>
                  <a:srgbClr val="002F46"/>
                </a:solidFill>
                <a:cs typeface="Calibri"/>
              </a:rPr>
              <a:t> »</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1265344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72600" y="45161"/>
            <a:ext cx="2495930" cy="635000"/>
          </a:xfrm>
          <a:prstGeom prst="rect">
            <a:avLst/>
          </a:prstGeom>
        </p:spPr>
        <p:txBody>
          <a:bodyPr vert="horz" wrap="square" lIns="0" tIns="12065" rIns="0" bIns="0" rtlCol="0">
            <a:spAutoFit/>
          </a:bodyPr>
          <a:lstStyle/>
          <a:p>
            <a:pPr marL="12700">
              <a:lnSpc>
                <a:spcPct val="100000"/>
              </a:lnSpc>
              <a:spcBef>
                <a:spcPts val="95"/>
              </a:spcBef>
            </a:pPr>
            <a:r>
              <a:rPr lang="fr-FR" spc="-60" dirty="0" smtClean="0"/>
              <a:t>Introduction</a:t>
            </a:r>
            <a:endParaRPr spc="-3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a:t>
            </a:fld>
            <a:endParaRPr dirty="0"/>
          </a:p>
        </p:txBody>
      </p:sp>
      <p:sp>
        <p:nvSpPr>
          <p:cNvPr id="3" name="object 3"/>
          <p:cNvSpPr txBox="1"/>
          <p:nvPr/>
        </p:nvSpPr>
        <p:spPr>
          <a:xfrm>
            <a:off x="1524000" y="2209800"/>
            <a:ext cx="8686800" cy="2071080"/>
          </a:xfrm>
          <a:prstGeom prst="rect">
            <a:avLst/>
          </a:prstGeom>
        </p:spPr>
        <p:txBody>
          <a:bodyPr vert="horz" wrap="square" lIns="0" tIns="54610" rIns="0" bIns="0" rtlCol="0">
            <a:spAutoFit/>
          </a:bodyPr>
          <a:lstStyle/>
          <a:p>
            <a:pPr marL="241300" indent="-228600">
              <a:lnSpc>
                <a:spcPct val="150000"/>
              </a:lnSpc>
              <a:spcBef>
                <a:spcPts val="325"/>
              </a:spcBef>
              <a:buFont typeface="Arial"/>
              <a:buChar char="•"/>
              <a:tabLst>
                <a:tab pos="241935" algn="l"/>
              </a:tabLst>
            </a:pPr>
            <a:r>
              <a:rPr lang="fr-FR" sz="2800" spc="-35" dirty="0" smtClean="0">
                <a:solidFill>
                  <a:srgbClr val="213B54"/>
                </a:solidFill>
                <a:latin typeface="Calibri"/>
                <a:cs typeface="Calibri"/>
              </a:rPr>
              <a:t>Attention aux implicites</a:t>
            </a:r>
          </a:p>
          <a:p>
            <a:pPr marL="241300" indent="-228600">
              <a:lnSpc>
                <a:spcPct val="150000"/>
              </a:lnSpc>
              <a:spcBef>
                <a:spcPts val="325"/>
              </a:spcBef>
              <a:buFont typeface="Arial"/>
              <a:buChar char="•"/>
              <a:tabLst>
                <a:tab pos="241935" algn="l"/>
              </a:tabLst>
            </a:pPr>
            <a:r>
              <a:rPr lang="fr-FR" sz="2800" spc="-35" dirty="0" smtClean="0">
                <a:solidFill>
                  <a:srgbClr val="213B54"/>
                </a:solidFill>
                <a:latin typeface="Calibri"/>
                <a:cs typeface="Calibri"/>
              </a:rPr>
              <a:t>Méfiez vous de la reproduction de dessins, écrans... </a:t>
            </a:r>
          </a:p>
          <a:p>
            <a:pPr marL="241300" indent="-228600">
              <a:lnSpc>
                <a:spcPct val="150000"/>
              </a:lnSpc>
              <a:spcBef>
                <a:spcPts val="325"/>
              </a:spcBef>
              <a:buFont typeface="Arial"/>
              <a:buChar char="•"/>
              <a:tabLst>
                <a:tab pos="241935" algn="l"/>
              </a:tabLst>
            </a:pPr>
            <a:r>
              <a:rPr lang="fr-FR" sz="2800" spc="-35" dirty="0" smtClean="0">
                <a:solidFill>
                  <a:srgbClr val="213B54"/>
                </a:solidFill>
                <a:latin typeface="Calibri"/>
                <a:cs typeface="Calibri"/>
              </a:rPr>
              <a:t>Comprendre ce que veut </a:t>
            </a:r>
            <a:r>
              <a:rPr lang="fr-FR" sz="2800" b="1" spc="-35" dirty="0" smtClean="0">
                <a:solidFill>
                  <a:srgbClr val="213B54"/>
                </a:solidFill>
                <a:latin typeface="Calibri"/>
                <a:cs typeface="Calibri"/>
              </a:rPr>
              <a:t>vraiment</a:t>
            </a:r>
            <a:r>
              <a:rPr lang="fr-FR" sz="2800" spc="-35" dirty="0" smtClean="0">
                <a:solidFill>
                  <a:srgbClr val="213B54"/>
                </a:solidFill>
                <a:latin typeface="Calibri"/>
                <a:cs typeface="Calibri"/>
              </a:rPr>
              <a:t> le client</a:t>
            </a:r>
            <a:endParaRPr sz="2800" dirty="0">
              <a:latin typeface="Calibri"/>
              <a:cs typeface="Calibri"/>
            </a:endParaRPr>
          </a:p>
        </p:txBody>
      </p:sp>
    </p:spTree>
    <p:extLst>
      <p:ext uri="{BB962C8B-B14F-4D97-AF65-F5344CB8AC3E}">
        <p14:creationId xmlns:p14="http://schemas.microsoft.com/office/powerpoint/2010/main" val="4605511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70</a:t>
            </a:fld>
            <a:endParaRPr dirty="0"/>
          </a:p>
        </p:txBody>
      </p:sp>
      <p:sp>
        <p:nvSpPr>
          <p:cNvPr id="10" name="object 2"/>
          <p:cNvSpPr txBox="1">
            <a:spLocks/>
          </p:cNvSpPr>
          <p:nvPr/>
        </p:nvSpPr>
        <p:spPr>
          <a:xfrm>
            <a:off x="8229600" y="45161"/>
            <a:ext cx="36389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Bonnes pratiques</a:t>
            </a:r>
            <a:endParaRPr lang="fr-FR" kern="0" spc="-40" dirty="0"/>
          </a:p>
        </p:txBody>
      </p:sp>
      <p:sp>
        <p:nvSpPr>
          <p:cNvPr id="12" name="object 3"/>
          <p:cNvSpPr txBox="1"/>
          <p:nvPr/>
        </p:nvSpPr>
        <p:spPr>
          <a:xfrm>
            <a:off x="925169" y="1676400"/>
            <a:ext cx="10362717" cy="3216906"/>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Attention aux </a:t>
            </a:r>
            <a:r>
              <a:rPr lang="fr-FR" sz="2800" spc="-10" dirty="0" smtClean="0">
                <a:solidFill>
                  <a:schemeClr val="accent2"/>
                </a:solidFill>
                <a:cs typeface="Calibri"/>
              </a:rPr>
              <a:t>ambiguïtés référentielles</a:t>
            </a:r>
          </a:p>
          <a:p>
            <a:pPr marL="1612900" marR="537845" lvl="3" indent="-228600">
              <a:spcBef>
                <a:spcPts val="800"/>
              </a:spcBef>
              <a:buFont typeface="Arial"/>
              <a:buChar char="•"/>
              <a:tabLst>
                <a:tab pos="241300" algn="l"/>
              </a:tabLst>
            </a:pPr>
            <a:r>
              <a:rPr lang="fr-FR" sz="2400" spc="-10" dirty="0">
                <a:solidFill>
                  <a:srgbClr val="002F46"/>
                </a:solidFill>
                <a:cs typeface="Calibri"/>
              </a:rPr>
              <a:t>« Le membre saisit son mot de passe et clique sur le lien, s’il est invalide, il accède à la page </a:t>
            </a:r>
            <a:r>
              <a:rPr lang="fr-FR" sz="2400" spc="-10" dirty="0" smtClean="0">
                <a:solidFill>
                  <a:srgbClr val="002F46"/>
                </a:solidFill>
                <a:cs typeface="Calibri"/>
              </a:rPr>
              <a:t>d’erreur »</a:t>
            </a:r>
          </a:p>
          <a:p>
            <a:pPr marL="1612900" marR="537845" lvl="3" indent="-228600">
              <a:spcBef>
                <a:spcPts val="800"/>
              </a:spcBef>
              <a:buFont typeface="Arial"/>
              <a:buChar char="•"/>
              <a:tabLst>
                <a:tab pos="241300" algn="l"/>
              </a:tabLst>
            </a:pPr>
            <a:endParaRPr lang="fr-FR" sz="2400" spc="-10" dirty="0" smtClean="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Attention aux </a:t>
            </a:r>
            <a:r>
              <a:rPr lang="fr-FR" sz="2800" spc="-10" dirty="0" smtClean="0">
                <a:solidFill>
                  <a:schemeClr val="accent2"/>
                </a:solidFill>
                <a:cs typeface="Calibri"/>
              </a:rPr>
              <a:t>évidences</a:t>
            </a:r>
            <a:r>
              <a:rPr lang="mr-IN" sz="2800" spc="-10" dirty="0" smtClean="0">
                <a:solidFill>
                  <a:schemeClr val="accent2"/>
                </a:solidFill>
                <a:cs typeface="Calibri"/>
              </a:rPr>
              <a:t>…</a:t>
            </a:r>
            <a:endParaRPr lang="fr-FR" sz="2800" spc="-10" dirty="0" smtClean="0">
              <a:solidFill>
                <a:schemeClr val="accent2"/>
              </a:solidFill>
              <a:cs typeface="Calibri"/>
            </a:endParaRPr>
          </a:p>
          <a:p>
            <a:pPr marL="1612900" marR="537845" lvl="3" indent="-228600">
              <a:spcBef>
                <a:spcPts val="800"/>
              </a:spcBef>
              <a:buFont typeface="Arial"/>
              <a:buChar char="•"/>
              <a:tabLst>
                <a:tab pos="241300" algn="l"/>
              </a:tabLst>
            </a:pPr>
            <a:r>
              <a:rPr lang="fr-FR" sz="2400" spc="-10" dirty="0" smtClean="0">
                <a:solidFill>
                  <a:srgbClr val="002F46"/>
                </a:solidFill>
                <a:cs typeface="Calibri"/>
              </a:rPr>
              <a:t>« Chéri, </a:t>
            </a:r>
            <a:r>
              <a:rPr lang="fr-FR" sz="2400" spc="-10" dirty="0">
                <a:solidFill>
                  <a:srgbClr val="002F46"/>
                </a:solidFill>
                <a:cs typeface="Calibri"/>
              </a:rPr>
              <a:t>achète une caisse de Kronenbourg, et s'ils ont des œufs, prends en </a:t>
            </a:r>
            <a:r>
              <a:rPr lang="fr-FR" sz="2400" spc="-10" dirty="0" smtClean="0">
                <a:solidFill>
                  <a:srgbClr val="002F46"/>
                </a:solidFill>
                <a:cs typeface="Calibri"/>
              </a:rPr>
              <a:t>6, s'il </a:t>
            </a:r>
            <a:r>
              <a:rPr lang="fr-FR" sz="2400" spc="-10" dirty="0">
                <a:solidFill>
                  <a:srgbClr val="002F46"/>
                </a:solidFill>
                <a:cs typeface="Calibri"/>
              </a:rPr>
              <a:t>te plaît</a:t>
            </a:r>
            <a:r>
              <a:rPr lang="fr-FR" sz="2400" spc="-10" dirty="0" smtClean="0">
                <a:solidFill>
                  <a:srgbClr val="002F46"/>
                </a:solidFill>
                <a:cs typeface="Calibri"/>
              </a:rPr>
              <a:t> </a:t>
            </a:r>
            <a:r>
              <a:rPr lang="fr-FR" sz="2400" spc="-10" dirty="0">
                <a:solidFill>
                  <a:srgbClr val="002F46"/>
                </a:solidFill>
                <a:cs typeface="Calibri"/>
              </a:rPr>
              <a:t>» </a:t>
            </a:r>
            <a:endParaRPr lang="fr-FR" sz="2800" spc="-10" dirty="0" smtClean="0">
              <a:solidFill>
                <a:schemeClr val="accent2"/>
              </a:solidFill>
              <a:cs typeface="Calibri"/>
            </a:endParaRPr>
          </a:p>
        </p:txBody>
      </p:sp>
    </p:spTree>
    <p:extLst>
      <p:ext uri="{BB962C8B-B14F-4D97-AF65-F5344CB8AC3E}">
        <p14:creationId xmlns:p14="http://schemas.microsoft.com/office/powerpoint/2010/main" val="12682257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90600"/>
            <a:ext cx="12192000" cy="5863962"/>
          </a:xfrm>
          <a:prstGeom prst="rect">
            <a:avLst/>
          </a:prstGeom>
          <a:solidFill>
            <a:srgbClr val="00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209800" y="2895600"/>
            <a:ext cx="7772400" cy="1446550"/>
          </a:xfrm>
          <a:prstGeom prst="rect">
            <a:avLst/>
          </a:prstGeom>
        </p:spPr>
        <p:txBody>
          <a:bodyPr wrap="square">
            <a:spAutoFit/>
          </a:bodyPr>
          <a:lstStyle/>
          <a:p>
            <a:pPr marL="25400" algn="ctr"/>
            <a:r>
              <a:rPr lang="fr-FR" sz="4400" dirty="0" smtClean="0">
                <a:solidFill>
                  <a:schemeClr val="bg1"/>
                </a:solidFill>
                <a:latin typeface="+mj-lt"/>
              </a:rPr>
              <a:t>V</a:t>
            </a:r>
          </a:p>
          <a:p>
            <a:pPr marL="25400" algn="ctr"/>
            <a:r>
              <a:rPr lang="fr-FR" sz="4400" dirty="0" smtClean="0">
                <a:solidFill>
                  <a:schemeClr val="bg1"/>
                </a:solidFill>
                <a:latin typeface="+mj-lt"/>
              </a:rPr>
              <a:t>GÉRER LES EXIGENCES</a:t>
            </a:r>
            <a:endParaRPr lang="fr-FR" sz="4400" dirty="0">
              <a:solidFill>
                <a:schemeClr val="bg1"/>
              </a:solidFill>
              <a:latin typeface="+mj-lt"/>
            </a:endParaRPr>
          </a:p>
        </p:txBody>
      </p:sp>
    </p:spTree>
    <p:extLst>
      <p:ext uri="{BB962C8B-B14F-4D97-AF65-F5344CB8AC3E}">
        <p14:creationId xmlns:p14="http://schemas.microsoft.com/office/powerpoint/2010/main" val="9866386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72</a:t>
            </a:fld>
            <a:endParaRPr dirty="0"/>
          </a:p>
        </p:txBody>
      </p:sp>
      <p:sp>
        <p:nvSpPr>
          <p:cNvPr id="10" name="object 2"/>
          <p:cNvSpPr txBox="1">
            <a:spLocks/>
          </p:cNvSpPr>
          <p:nvPr/>
        </p:nvSpPr>
        <p:spPr>
          <a:xfrm>
            <a:off x="7924800" y="45161"/>
            <a:ext cx="39437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Gérer les exigences</a:t>
            </a:r>
            <a:endParaRPr lang="fr-FR" kern="0" spc="-40" dirty="0"/>
          </a:p>
        </p:txBody>
      </p:sp>
      <p:sp>
        <p:nvSpPr>
          <p:cNvPr id="12" name="object 3"/>
          <p:cNvSpPr txBox="1"/>
          <p:nvPr/>
        </p:nvSpPr>
        <p:spPr>
          <a:xfrm>
            <a:off x="925169" y="2514600"/>
            <a:ext cx="10362717" cy="1924245"/>
          </a:xfrm>
          <a:prstGeom prst="rect">
            <a:avLst/>
          </a:prstGeom>
        </p:spPr>
        <p:txBody>
          <a:bodyPr vert="horz" wrap="square" lIns="0" tIns="97155" rIns="0" bIns="0" rtlCol="0">
            <a:spAutoFit/>
          </a:bodyPr>
          <a:lstStyle/>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Vérifier qu’on répond toujours aux exigences métier malgré les demandes de </a:t>
            </a:r>
            <a:r>
              <a:rPr lang="fr-FR" sz="2800" spc="-10" dirty="0" smtClean="0">
                <a:solidFill>
                  <a:schemeClr val="accent2"/>
                </a:solidFill>
                <a:cs typeface="Calibri"/>
              </a:rPr>
              <a:t>changement</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3897360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73</a:t>
            </a:fld>
            <a:endParaRPr dirty="0"/>
          </a:p>
        </p:txBody>
      </p:sp>
      <p:sp>
        <p:nvSpPr>
          <p:cNvPr id="10" name="object 2"/>
          <p:cNvSpPr txBox="1">
            <a:spLocks/>
          </p:cNvSpPr>
          <p:nvPr/>
        </p:nvSpPr>
        <p:spPr>
          <a:xfrm>
            <a:off x="9220200" y="45161"/>
            <a:ext cx="26483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Changement</a:t>
            </a:r>
            <a:endParaRPr lang="fr-FR" kern="0" spc="-40" dirty="0"/>
          </a:p>
        </p:txBody>
      </p:sp>
      <p:sp>
        <p:nvSpPr>
          <p:cNvPr id="12" name="object 3"/>
          <p:cNvSpPr txBox="1"/>
          <p:nvPr/>
        </p:nvSpPr>
        <p:spPr>
          <a:xfrm>
            <a:off x="925169" y="1677099"/>
            <a:ext cx="10362717" cy="3996607"/>
          </a:xfrm>
          <a:prstGeom prst="rect">
            <a:avLst/>
          </a:prstGeom>
        </p:spPr>
        <p:txBody>
          <a:bodyPr vert="horz" wrap="square" lIns="0" tIns="97155" rIns="0" bIns="0" rtlCol="0">
            <a:spAutoFit/>
          </a:bodyPr>
          <a:lstStyle/>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Demandes de </a:t>
            </a:r>
            <a:r>
              <a:rPr lang="fr-FR" sz="2800" spc="-10" dirty="0" smtClean="0">
                <a:solidFill>
                  <a:schemeClr val="accent2"/>
                </a:solidFill>
                <a:cs typeface="Calibri"/>
              </a:rPr>
              <a:t>changement ?</a:t>
            </a:r>
          </a:p>
          <a:p>
            <a:pPr marL="1612900" marR="537845" lvl="3" indent="-228600">
              <a:lnSpc>
                <a:spcPct val="150000"/>
              </a:lnSpc>
              <a:spcBef>
                <a:spcPts val="800"/>
              </a:spcBef>
              <a:buFont typeface="Arial"/>
              <a:buChar char="•"/>
              <a:tabLst>
                <a:tab pos="241300" algn="l"/>
              </a:tabLst>
            </a:pPr>
            <a:r>
              <a:rPr lang="fr-FR" sz="2000" spc="-10" dirty="0" smtClean="0">
                <a:solidFill>
                  <a:srgbClr val="002F46"/>
                </a:solidFill>
                <a:cs typeface="Calibri"/>
              </a:rPr>
              <a:t>Les besoins changent au cours du temps</a:t>
            </a:r>
          </a:p>
          <a:p>
            <a:pPr marL="1612900" marR="537845" lvl="3" indent="-228600">
              <a:lnSpc>
                <a:spcPct val="150000"/>
              </a:lnSpc>
              <a:spcBef>
                <a:spcPts val="800"/>
              </a:spcBef>
              <a:buFont typeface="Arial"/>
              <a:buChar char="•"/>
              <a:tabLst>
                <a:tab pos="241300" algn="l"/>
              </a:tabLst>
            </a:pPr>
            <a:r>
              <a:rPr lang="fr-FR" sz="2000" spc="-10" dirty="0" smtClean="0">
                <a:solidFill>
                  <a:srgbClr val="002F46"/>
                </a:solidFill>
                <a:cs typeface="Calibri"/>
              </a:rPr>
              <a:t>De nouveaux besoins apparaissent</a:t>
            </a:r>
          </a:p>
          <a:p>
            <a:pPr marL="1612900" marR="537845" lvl="3" indent="-228600">
              <a:lnSpc>
                <a:spcPct val="150000"/>
              </a:lnSpc>
              <a:spcBef>
                <a:spcPts val="800"/>
              </a:spcBef>
              <a:buFont typeface="Arial"/>
              <a:buChar char="•"/>
              <a:tabLst>
                <a:tab pos="241300" algn="l"/>
              </a:tabLst>
            </a:pPr>
            <a:r>
              <a:rPr lang="fr-FR" sz="2000" spc="-10" dirty="0" smtClean="0">
                <a:solidFill>
                  <a:srgbClr val="002F46"/>
                </a:solidFill>
                <a:cs typeface="Calibri"/>
              </a:rPr>
              <a:t>Les erreurs sont toujours possibles</a:t>
            </a:r>
          </a:p>
          <a:p>
            <a:pPr marL="1612900" marR="537845" lvl="3" indent="-228600">
              <a:lnSpc>
                <a:spcPct val="150000"/>
              </a:lnSpc>
              <a:spcBef>
                <a:spcPts val="800"/>
              </a:spcBef>
              <a:buFont typeface="Arial"/>
              <a:buChar char="•"/>
              <a:tabLst>
                <a:tab pos="241300" algn="l"/>
              </a:tabLst>
            </a:pPr>
            <a:r>
              <a:rPr lang="fr-FR" sz="2000" spc="-10" dirty="0" smtClean="0">
                <a:solidFill>
                  <a:srgbClr val="002F46"/>
                </a:solidFill>
                <a:cs typeface="Calibri"/>
              </a:rPr>
              <a:t>Difficile de valider les exigence du produit à partir d’un document - Evolution en fonction des premiers retours</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12233137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74</a:t>
            </a:fld>
            <a:endParaRPr dirty="0"/>
          </a:p>
        </p:txBody>
      </p:sp>
      <p:sp>
        <p:nvSpPr>
          <p:cNvPr id="10" name="object 2"/>
          <p:cNvSpPr txBox="1">
            <a:spLocks/>
          </p:cNvSpPr>
          <p:nvPr/>
        </p:nvSpPr>
        <p:spPr>
          <a:xfrm>
            <a:off x="4495800" y="45161"/>
            <a:ext cx="73727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Gérer les demandes </a:t>
            </a:r>
            <a:r>
              <a:rPr lang="fr-FR" kern="0" spc="-20" smtClean="0"/>
              <a:t>de changement</a:t>
            </a:r>
            <a:endParaRPr lang="fr-FR" kern="0" spc="-40" dirty="0"/>
          </a:p>
        </p:txBody>
      </p:sp>
      <p:sp>
        <p:nvSpPr>
          <p:cNvPr id="12" name="object 3"/>
          <p:cNvSpPr txBox="1"/>
          <p:nvPr/>
        </p:nvSpPr>
        <p:spPr>
          <a:xfrm>
            <a:off x="925169" y="1644695"/>
            <a:ext cx="10362717" cy="3904274"/>
          </a:xfrm>
          <a:prstGeom prst="rect">
            <a:avLst/>
          </a:prstGeom>
        </p:spPr>
        <p:txBody>
          <a:bodyPr vert="horz" wrap="square" lIns="0" tIns="97155" rIns="0" bIns="0" rtlCol="0">
            <a:spAutoFit/>
          </a:bodyPr>
          <a:lstStyle/>
          <a:p>
            <a:pPr marL="698500" marR="537845" lvl="1" indent="-228600">
              <a:lnSpc>
                <a:spcPct val="150000"/>
              </a:lnSpc>
              <a:spcBef>
                <a:spcPts val="800"/>
              </a:spcBef>
              <a:buFont typeface="Arial"/>
              <a:buChar char="•"/>
              <a:tabLst>
                <a:tab pos="241300" algn="l"/>
              </a:tabLst>
            </a:pPr>
            <a:r>
              <a:rPr lang="fr-FR" sz="2800" spc="-10" dirty="0" smtClean="0">
                <a:solidFill>
                  <a:schemeClr val="accent2"/>
                </a:solidFill>
                <a:cs typeface="Calibri"/>
              </a:rPr>
              <a:t>Comment gérer </a:t>
            </a:r>
            <a:r>
              <a:rPr lang="fr-FR" sz="2800" spc="-10" dirty="0" smtClean="0">
                <a:solidFill>
                  <a:srgbClr val="002F46"/>
                </a:solidFill>
                <a:cs typeface="Calibri"/>
              </a:rPr>
              <a:t>une demande de changement ?</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Comprendre le contexte</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Challenger le besoin</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Reformuler la demande</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L’intégrer au projet</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89039237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75</a:t>
            </a:fld>
            <a:endParaRPr dirty="0"/>
          </a:p>
        </p:txBody>
      </p:sp>
      <p:sp>
        <p:nvSpPr>
          <p:cNvPr id="10" name="object 2"/>
          <p:cNvSpPr txBox="1">
            <a:spLocks/>
          </p:cNvSpPr>
          <p:nvPr/>
        </p:nvSpPr>
        <p:spPr>
          <a:xfrm>
            <a:off x="6858000" y="45161"/>
            <a:ext cx="50105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Comprendre </a:t>
            </a:r>
            <a:r>
              <a:rPr lang="fr-FR" kern="0" spc="-20" smtClean="0"/>
              <a:t>le contexte</a:t>
            </a:r>
            <a:endParaRPr lang="fr-FR" kern="0" spc="-40" dirty="0"/>
          </a:p>
        </p:txBody>
      </p:sp>
      <p:sp>
        <p:nvSpPr>
          <p:cNvPr id="12" name="object 3"/>
          <p:cNvSpPr txBox="1"/>
          <p:nvPr/>
        </p:nvSpPr>
        <p:spPr>
          <a:xfrm>
            <a:off x="925169" y="2133600"/>
            <a:ext cx="10581031" cy="3247684"/>
          </a:xfrm>
          <a:prstGeom prst="rect">
            <a:avLst/>
          </a:prstGeom>
        </p:spPr>
        <p:txBody>
          <a:bodyPr vert="horz" wrap="square" lIns="0" tIns="97155" rIns="0" bIns="0" rtlCol="0">
            <a:spAutoFit/>
          </a:bodyPr>
          <a:lstStyle/>
          <a:p>
            <a:pPr marL="698500" marR="537845" lvl="1" indent="-228600">
              <a:lnSpc>
                <a:spcPct val="150000"/>
              </a:lnSpc>
              <a:spcBef>
                <a:spcPts val="800"/>
              </a:spcBef>
              <a:buFont typeface="Arial"/>
              <a:buChar char="•"/>
              <a:tabLst>
                <a:tab pos="241300" algn="l"/>
              </a:tabLst>
            </a:pPr>
            <a:r>
              <a:rPr lang="fr-FR" sz="2800" spc="-10" dirty="0" smtClean="0">
                <a:solidFill>
                  <a:schemeClr val="accent2"/>
                </a:solidFill>
                <a:cs typeface="Calibri"/>
              </a:rPr>
              <a:t>Pourquoi </a:t>
            </a:r>
            <a:r>
              <a:rPr lang="fr-FR" sz="2800" spc="-10" dirty="0" smtClean="0">
                <a:solidFill>
                  <a:srgbClr val="002F46"/>
                </a:solidFill>
                <a:cs typeface="Calibri"/>
              </a:rPr>
              <a:t>le client fait-il cette modification ?</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Erreur en début de projet</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Modification suite aux premières livraisons (Graphiques ou software)</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Changement d’avis pur et simple</a:t>
            </a:r>
            <a:r>
              <a:rPr lang="mr-IN" sz="2400" spc="-10" dirty="0" smtClean="0">
                <a:solidFill>
                  <a:srgbClr val="002F46"/>
                </a:solidFill>
                <a:cs typeface="Calibri"/>
              </a:rPr>
              <a:t>…</a:t>
            </a:r>
            <a:endParaRPr lang="fr-FR" sz="2400" spc="-10" dirty="0" smtClean="0">
              <a:solidFill>
                <a:srgbClr val="002F46"/>
              </a:solidFill>
              <a:cs typeface="Calibri"/>
            </a:endParaRP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5072955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76</a:t>
            </a:fld>
            <a:endParaRPr dirty="0"/>
          </a:p>
        </p:txBody>
      </p:sp>
      <p:sp>
        <p:nvSpPr>
          <p:cNvPr id="10" name="object 2"/>
          <p:cNvSpPr txBox="1">
            <a:spLocks/>
          </p:cNvSpPr>
          <p:nvPr/>
        </p:nvSpPr>
        <p:spPr>
          <a:xfrm>
            <a:off x="7772400" y="45161"/>
            <a:ext cx="4096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Challenger </a:t>
            </a:r>
            <a:r>
              <a:rPr lang="fr-FR" kern="0" spc="-20" smtClean="0"/>
              <a:t>le besoin</a:t>
            </a:r>
            <a:endParaRPr lang="fr-FR" kern="0" spc="-40" dirty="0"/>
          </a:p>
        </p:txBody>
      </p:sp>
      <p:sp>
        <p:nvSpPr>
          <p:cNvPr id="12" name="object 3"/>
          <p:cNvSpPr txBox="1"/>
          <p:nvPr/>
        </p:nvSpPr>
        <p:spPr>
          <a:xfrm>
            <a:off x="925169" y="1219200"/>
            <a:ext cx="10581031" cy="5114862"/>
          </a:xfrm>
          <a:prstGeom prst="rect">
            <a:avLst/>
          </a:prstGeom>
        </p:spPr>
        <p:txBody>
          <a:bodyPr vert="horz" wrap="square" lIns="0" tIns="97155" rIns="0" bIns="0" rtlCol="0">
            <a:spAutoFit/>
          </a:bodyPr>
          <a:lstStyle/>
          <a:p>
            <a:pPr marL="698500" marR="537845" lvl="1" indent="-228600">
              <a:lnSpc>
                <a:spcPct val="150000"/>
              </a:lnSpc>
              <a:spcBef>
                <a:spcPts val="800"/>
              </a:spcBef>
              <a:buFont typeface="Arial"/>
              <a:buChar char="•"/>
              <a:tabLst>
                <a:tab pos="241300" algn="l"/>
              </a:tabLst>
            </a:pPr>
            <a:r>
              <a:rPr lang="fr-FR" sz="2800" spc="-10" dirty="0" smtClean="0">
                <a:solidFill>
                  <a:schemeClr val="accent2"/>
                </a:solidFill>
                <a:cs typeface="Calibri"/>
              </a:rPr>
              <a:t>Quels impacts </a:t>
            </a:r>
            <a:r>
              <a:rPr lang="fr-FR" sz="2800" spc="-10" dirty="0" smtClean="0">
                <a:solidFill>
                  <a:srgbClr val="002F46"/>
                </a:solidFill>
                <a:cs typeface="Calibri"/>
              </a:rPr>
              <a:t>sur le projet ?</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Un petit changement peut demander de revoir tout le projet</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Voir en fonction de l’état d’avancement du projet</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Voir les contradiction qui apparaissent (Changement de couleurs</a:t>
            </a:r>
            <a:r>
              <a:rPr lang="mr-IN" sz="2400" spc="-10" dirty="0" smtClean="0">
                <a:solidFill>
                  <a:srgbClr val="002F46"/>
                </a:solidFill>
                <a:cs typeface="Calibri"/>
              </a:rPr>
              <a:t>…</a:t>
            </a:r>
            <a:r>
              <a:rPr lang="fr-FR" sz="2400" spc="-10" dirty="0" smtClean="0">
                <a:solidFill>
                  <a:srgbClr val="002F46"/>
                </a:solidFill>
                <a:cs typeface="Calibri"/>
              </a:rPr>
              <a:t>)</a:t>
            </a:r>
          </a:p>
          <a:p>
            <a:pPr marL="1612900" marR="537845" lvl="3" indent="-228600">
              <a:lnSpc>
                <a:spcPct val="150000"/>
              </a:lnSpc>
              <a:spcBef>
                <a:spcPts val="800"/>
              </a:spcBef>
              <a:buFont typeface="Arial"/>
              <a:buChar char="•"/>
              <a:tabLst>
                <a:tab pos="241300" algn="l"/>
              </a:tabLst>
            </a:pPr>
            <a:endParaRPr lang="fr-FR" sz="2400" spc="-10" dirty="0" smtClean="0">
              <a:solidFill>
                <a:srgbClr val="002F46"/>
              </a:solidFill>
              <a:cs typeface="Calibri"/>
            </a:endParaRPr>
          </a:p>
          <a:p>
            <a:pPr marL="698500" marR="537845" lvl="1" indent="-228600">
              <a:lnSpc>
                <a:spcPct val="150000"/>
              </a:lnSpc>
              <a:spcBef>
                <a:spcPts val="800"/>
              </a:spcBef>
              <a:buFont typeface="Arial"/>
              <a:buChar char="•"/>
              <a:tabLst>
                <a:tab pos="241300" algn="l"/>
              </a:tabLst>
            </a:pPr>
            <a:r>
              <a:rPr lang="fr-FR" sz="2400" spc="-10" dirty="0" smtClean="0">
                <a:solidFill>
                  <a:srgbClr val="002F46"/>
                </a:solidFill>
                <a:cs typeface="Calibri"/>
              </a:rPr>
              <a:t>Plus que jamais le BA doit avoir une </a:t>
            </a:r>
            <a:r>
              <a:rPr lang="fr-FR" sz="2400" spc="-10" dirty="0" smtClean="0">
                <a:solidFill>
                  <a:schemeClr val="accent2"/>
                </a:solidFill>
                <a:cs typeface="Calibri"/>
              </a:rPr>
              <a:t>vision globale </a:t>
            </a:r>
            <a:r>
              <a:rPr lang="fr-FR" sz="2400" spc="-10" dirty="0" smtClean="0">
                <a:solidFill>
                  <a:srgbClr val="002F46"/>
                </a:solidFill>
                <a:cs typeface="Calibri"/>
              </a:rPr>
              <a:t>réelle du projet et de son périmètre.</a:t>
            </a:r>
          </a:p>
          <a:p>
            <a:pPr marL="698500" marR="537845" lvl="1" indent="-228600">
              <a:spcBef>
                <a:spcPts val="800"/>
              </a:spcBef>
              <a:buFont typeface="Arial"/>
              <a:buChar char="•"/>
              <a:tabLst>
                <a:tab pos="241300" algn="l"/>
              </a:tabLst>
            </a:pPr>
            <a:endParaRPr lang="fr-FR" sz="2800" spc="-10" dirty="0" smtClean="0">
              <a:solidFill>
                <a:schemeClr val="accent2"/>
              </a:solidFill>
              <a:cs typeface="Calibri"/>
            </a:endParaRPr>
          </a:p>
        </p:txBody>
      </p:sp>
    </p:spTree>
    <p:extLst>
      <p:ext uri="{BB962C8B-B14F-4D97-AF65-F5344CB8AC3E}">
        <p14:creationId xmlns:p14="http://schemas.microsoft.com/office/powerpoint/2010/main" val="8845706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77</a:t>
            </a:fld>
            <a:endParaRPr dirty="0"/>
          </a:p>
        </p:txBody>
      </p:sp>
      <p:sp>
        <p:nvSpPr>
          <p:cNvPr id="10" name="object 2"/>
          <p:cNvSpPr txBox="1">
            <a:spLocks/>
          </p:cNvSpPr>
          <p:nvPr/>
        </p:nvSpPr>
        <p:spPr>
          <a:xfrm>
            <a:off x="7772400" y="45161"/>
            <a:ext cx="4096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Challenger </a:t>
            </a:r>
            <a:r>
              <a:rPr lang="fr-FR" kern="0" spc="-20" smtClean="0"/>
              <a:t>le besoin</a:t>
            </a:r>
            <a:endParaRPr lang="fr-FR" kern="0" spc="-40" dirty="0"/>
          </a:p>
        </p:txBody>
      </p:sp>
      <p:sp>
        <p:nvSpPr>
          <p:cNvPr id="12" name="object 3"/>
          <p:cNvSpPr txBox="1"/>
          <p:nvPr/>
        </p:nvSpPr>
        <p:spPr>
          <a:xfrm>
            <a:off x="925169" y="1219200"/>
            <a:ext cx="10581031" cy="4376198"/>
          </a:xfrm>
          <a:prstGeom prst="rect">
            <a:avLst/>
          </a:prstGeom>
        </p:spPr>
        <p:txBody>
          <a:bodyPr vert="horz" wrap="square" lIns="0" tIns="97155" rIns="0" bIns="0" rtlCol="0">
            <a:spAutoFit/>
          </a:bodyPr>
          <a:lstStyle/>
          <a:p>
            <a:pPr marL="698500" marR="537845" lvl="1" indent="-228600">
              <a:lnSpc>
                <a:spcPct val="150000"/>
              </a:lnSpc>
              <a:spcBef>
                <a:spcPts val="800"/>
              </a:spcBef>
              <a:buFont typeface="Arial"/>
              <a:buChar char="•"/>
              <a:tabLst>
                <a:tab pos="241300" algn="l"/>
              </a:tabLst>
            </a:pPr>
            <a:r>
              <a:rPr lang="fr-FR" sz="2800" spc="-10" dirty="0" smtClean="0">
                <a:solidFill>
                  <a:schemeClr val="accent2"/>
                </a:solidFill>
                <a:cs typeface="Calibri"/>
              </a:rPr>
              <a:t>Filtrer </a:t>
            </a:r>
            <a:r>
              <a:rPr lang="fr-FR" sz="2800" spc="-10" dirty="0" smtClean="0">
                <a:solidFill>
                  <a:srgbClr val="002F46"/>
                </a:solidFill>
                <a:cs typeface="Calibri"/>
              </a:rPr>
              <a:t>les demandes</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Accepter ne rendra pas tout rose ou tout noir pour le client</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Voir en fonction de l’impact réel du changement</a:t>
            </a:r>
          </a:p>
          <a:p>
            <a:pPr marL="1612900" marR="537845" lvl="3" indent="-228600">
              <a:lnSpc>
                <a:spcPct val="150000"/>
              </a:lnSpc>
              <a:spcBef>
                <a:spcPts val="800"/>
              </a:spcBef>
              <a:buFont typeface="Arial"/>
              <a:buChar char="•"/>
              <a:tabLst>
                <a:tab pos="241300" algn="l"/>
              </a:tabLst>
            </a:pPr>
            <a:endParaRPr lang="fr-FR" sz="1200" spc="-10" dirty="0" smtClean="0">
              <a:solidFill>
                <a:srgbClr val="002F46"/>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chemeClr val="accent2"/>
                </a:solidFill>
                <a:cs typeface="Calibri"/>
              </a:rPr>
              <a:t>Tracer </a:t>
            </a:r>
            <a:r>
              <a:rPr lang="fr-FR" sz="2800" spc="-10" dirty="0" smtClean="0">
                <a:solidFill>
                  <a:srgbClr val="002F46"/>
                </a:solidFill>
                <a:cs typeface="Calibri"/>
              </a:rPr>
              <a:t>les demandes</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Pourquoi ? Pour qui ? Quand ?</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Documenter précisément les impacts de notre côté ET côté client</a:t>
            </a:r>
          </a:p>
        </p:txBody>
      </p:sp>
    </p:spTree>
    <p:extLst>
      <p:ext uri="{BB962C8B-B14F-4D97-AF65-F5344CB8AC3E}">
        <p14:creationId xmlns:p14="http://schemas.microsoft.com/office/powerpoint/2010/main" val="18334078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78</a:t>
            </a:fld>
            <a:endParaRPr dirty="0"/>
          </a:p>
        </p:txBody>
      </p:sp>
      <p:sp>
        <p:nvSpPr>
          <p:cNvPr id="10" name="object 2"/>
          <p:cNvSpPr txBox="1">
            <a:spLocks/>
          </p:cNvSpPr>
          <p:nvPr/>
        </p:nvSpPr>
        <p:spPr>
          <a:xfrm>
            <a:off x="9296400" y="45161"/>
            <a:ext cx="2572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Dire « Non »</a:t>
            </a:r>
            <a:endParaRPr lang="fr-FR" kern="0" spc="-40" dirty="0"/>
          </a:p>
        </p:txBody>
      </p:sp>
      <p:sp>
        <p:nvSpPr>
          <p:cNvPr id="12" name="object 3"/>
          <p:cNvSpPr txBox="1"/>
          <p:nvPr/>
        </p:nvSpPr>
        <p:spPr>
          <a:xfrm>
            <a:off x="925169" y="1665673"/>
            <a:ext cx="10581031" cy="3829895"/>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Mettre le client face aux </a:t>
            </a:r>
            <a:r>
              <a:rPr lang="fr-FR" sz="2800" spc="-10" dirty="0" smtClean="0">
                <a:solidFill>
                  <a:schemeClr val="accent2"/>
                </a:solidFill>
                <a:cs typeface="Calibri"/>
              </a:rPr>
              <a:t>réalités techniques et logistiques </a:t>
            </a:r>
            <a:r>
              <a:rPr lang="fr-FR" sz="2800" spc="-10" dirty="0" smtClean="0">
                <a:solidFill>
                  <a:srgbClr val="002F46"/>
                </a:solidFill>
                <a:cs typeface="Calibri"/>
              </a:rPr>
              <a:t>de sa demande</a:t>
            </a:r>
          </a:p>
          <a:p>
            <a:pPr marL="698500" marR="537845" lvl="1" indent="-228600">
              <a:spcBef>
                <a:spcPts val="800"/>
              </a:spcBef>
              <a:buFont typeface="Arial"/>
              <a:buChar char="•"/>
              <a:tabLst>
                <a:tab pos="241300" algn="l"/>
              </a:tabLst>
            </a:pPr>
            <a:endParaRPr lang="fr-FR" sz="1200" spc="-10" dirty="0" smtClean="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chemeClr val="accent2"/>
                </a:solidFill>
                <a:cs typeface="Calibri"/>
              </a:rPr>
              <a:t>Voir plus loin </a:t>
            </a:r>
            <a:r>
              <a:rPr lang="fr-FR" sz="2800" spc="-10" dirty="0" smtClean="0">
                <a:solidFill>
                  <a:srgbClr val="002F46"/>
                </a:solidFill>
                <a:cs typeface="Calibri"/>
              </a:rPr>
              <a:t>que la demande</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En termes de besoin métier, est-ce cohérent ?</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En terme de satisfaction de l’utilisateur ?</a:t>
            </a:r>
          </a:p>
          <a:p>
            <a:pPr marL="698500" marR="537845" lvl="1" indent="-228600">
              <a:lnSpc>
                <a:spcPct val="150000"/>
              </a:lnSpc>
              <a:spcBef>
                <a:spcPts val="800"/>
              </a:spcBef>
              <a:buFont typeface="Arial"/>
              <a:buChar char="•"/>
              <a:tabLst>
                <a:tab pos="241300" algn="l"/>
              </a:tabLst>
            </a:pPr>
            <a:endParaRPr lang="fr-FR" sz="1100" spc="-10" dirty="0">
              <a:solidFill>
                <a:srgbClr val="002F46"/>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S’appuyer sur des argument </a:t>
            </a:r>
            <a:r>
              <a:rPr lang="fr-FR" sz="2800" spc="-10" dirty="0" smtClean="0">
                <a:solidFill>
                  <a:schemeClr val="accent2"/>
                </a:solidFill>
                <a:cs typeface="Calibri"/>
              </a:rPr>
              <a:t>objectifs</a:t>
            </a:r>
            <a:r>
              <a:rPr lang="fr-FR" sz="2800" spc="-10" dirty="0" smtClean="0">
                <a:solidFill>
                  <a:srgbClr val="002F46"/>
                </a:solidFill>
                <a:cs typeface="Calibri"/>
              </a:rPr>
              <a:t>, </a:t>
            </a:r>
            <a:r>
              <a:rPr lang="fr-FR" sz="2800" spc="-10" dirty="0" smtClean="0">
                <a:solidFill>
                  <a:schemeClr val="accent2"/>
                </a:solidFill>
                <a:cs typeface="Calibri"/>
              </a:rPr>
              <a:t>mesurables</a:t>
            </a:r>
            <a:r>
              <a:rPr lang="fr-FR" sz="2800" spc="-10" dirty="0" smtClean="0">
                <a:solidFill>
                  <a:srgbClr val="002F46"/>
                </a:solidFill>
                <a:cs typeface="Calibri"/>
              </a:rPr>
              <a:t> et </a:t>
            </a:r>
            <a:r>
              <a:rPr lang="fr-FR" sz="2800" spc="-10" dirty="0" smtClean="0">
                <a:solidFill>
                  <a:schemeClr val="accent2"/>
                </a:solidFill>
                <a:cs typeface="Calibri"/>
              </a:rPr>
              <a:t>factuels</a:t>
            </a:r>
          </a:p>
        </p:txBody>
      </p:sp>
    </p:spTree>
    <p:extLst>
      <p:ext uri="{BB962C8B-B14F-4D97-AF65-F5344CB8AC3E}">
        <p14:creationId xmlns:p14="http://schemas.microsoft.com/office/powerpoint/2010/main" val="2633840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86400" y="45161"/>
            <a:ext cx="6380479" cy="627736"/>
          </a:xfrm>
          <a:prstGeom prst="rect">
            <a:avLst/>
          </a:prstGeom>
        </p:spPr>
        <p:txBody>
          <a:bodyPr vert="horz" wrap="square" lIns="0" tIns="12065" rIns="0" bIns="0" rtlCol="0">
            <a:spAutoFit/>
          </a:bodyPr>
          <a:lstStyle/>
          <a:p>
            <a:pPr marL="12700">
              <a:lnSpc>
                <a:spcPct val="100000"/>
              </a:lnSpc>
              <a:spcBef>
                <a:spcPts val="95"/>
              </a:spcBef>
            </a:pPr>
            <a:r>
              <a:rPr lang="fr-FR" spc="-50" dirty="0" smtClean="0"/>
              <a:t>Atelier </a:t>
            </a:r>
            <a:r>
              <a:rPr lang="mr-IN" spc="-50" dirty="0" smtClean="0"/>
              <a:t>–</a:t>
            </a:r>
            <a:r>
              <a:rPr lang="fr-FR" spc="-50" dirty="0" smtClean="0"/>
              <a:t> Gérer les modifications</a:t>
            </a:r>
            <a:endParaRPr spc="-1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3"/>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79</a:t>
            </a:fld>
            <a:endParaRPr dirty="0"/>
          </a:p>
        </p:txBody>
      </p:sp>
      <p:sp>
        <p:nvSpPr>
          <p:cNvPr id="3" name="object 3"/>
          <p:cNvSpPr txBox="1"/>
          <p:nvPr/>
        </p:nvSpPr>
        <p:spPr>
          <a:xfrm>
            <a:off x="228600" y="1524000"/>
            <a:ext cx="11517632" cy="623889"/>
          </a:xfrm>
          <a:prstGeom prst="rect">
            <a:avLst/>
          </a:prstGeom>
        </p:spPr>
        <p:txBody>
          <a:bodyPr vert="horz" wrap="square" lIns="0" tIns="130175" rIns="0" bIns="0" rtlCol="0">
            <a:spAutoFit/>
          </a:bodyPr>
          <a:lstStyle/>
          <a:p>
            <a:pPr marL="12700" algn="ctr">
              <a:lnSpc>
                <a:spcPct val="100000"/>
              </a:lnSpc>
              <a:spcBef>
                <a:spcPts val="1025"/>
              </a:spcBef>
            </a:pPr>
            <a:r>
              <a:rPr lang="fr-FR" sz="3200" spc="-5" dirty="0" smtClean="0">
                <a:solidFill>
                  <a:srgbClr val="213B54"/>
                </a:solidFill>
                <a:latin typeface="Calibri"/>
                <a:cs typeface="Calibri"/>
              </a:rPr>
              <a:t>Comment réagir face à une demande de modification ?</a:t>
            </a:r>
            <a:endParaRPr lang="fr-FR" sz="3200" dirty="0">
              <a:latin typeface="Calibri"/>
              <a:cs typeface="Calibri"/>
            </a:endParaRPr>
          </a:p>
        </p:txBody>
      </p:sp>
      <p:sp>
        <p:nvSpPr>
          <p:cNvPr id="6" name="Rectangle 5"/>
          <p:cNvSpPr/>
          <p:nvPr/>
        </p:nvSpPr>
        <p:spPr>
          <a:xfrm>
            <a:off x="1447800" y="2819400"/>
            <a:ext cx="5297042" cy="2528897"/>
          </a:xfrm>
          <a:prstGeom prst="rect">
            <a:avLst/>
          </a:prstGeom>
        </p:spPr>
        <p:txBody>
          <a:bodyPr wrap="square">
            <a:spAutoFit/>
          </a:bodyPr>
          <a:lstStyle/>
          <a:p>
            <a:pPr marL="298450" indent="-285750">
              <a:lnSpc>
                <a:spcPct val="150000"/>
              </a:lnSpc>
              <a:spcBef>
                <a:spcPts val="660"/>
              </a:spcBef>
              <a:buFont typeface="Arial" charset="0"/>
              <a:buChar char="•"/>
              <a:tabLst>
                <a:tab pos="241935" algn="l"/>
              </a:tabLst>
            </a:pPr>
            <a:r>
              <a:rPr lang="fr-FR" spc="-10" dirty="0" smtClean="0">
                <a:solidFill>
                  <a:srgbClr val="213B54"/>
                </a:solidFill>
                <a:cs typeface="Calibri"/>
              </a:rPr>
              <a:t>1 Besoin</a:t>
            </a:r>
          </a:p>
          <a:p>
            <a:pPr marL="298450" indent="-285750">
              <a:lnSpc>
                <a:spcPct val="150000"/>
              </a:lnSpc>
              <a:spcBef>
                <a:spcPts val="660"/>
              </a:spcBef>
              <a:buFont typeface="Arial" charset="0"/>
              <a:buChar char="•"/>
              <a:tabLst>
                <a:tab pos="241935" algn="l"/>
              </a:tabLst>
            </a:pPr>
            <a:r>
              <a:rPr lang="fr-FR" spc="-10" dirty="0" smtClean="0">
                <a:solidFill>
                  <a:srgbClr val="213B54"/>
                </a:solidFill>
                <a:cs typeface="Calibri"/>
              </a:rPr>
              <a:t>5 Fonctionnalités (10 min)</a:t>
            </a:r>
          </a:p>
          <a:p>
            <a:pPr marL="298450" indent="-285750">
              <a:lnSpc>
                <a:spcPct val="150000"/>
              </a:lnSpc>
              <a:spcBef>
                <a:spcPts val="660"/>
              </a:spcBef>
              <a:buFont typeface="Arial" charset="0"/>
              <a:buChar char="•"/>
              <a:tabLst>
                <a:tab pos="241935" algn="l"/>
              </a:tabLst>
            </a:pPr>
            <a:r>
              <a:rPr lang="fr-FR" spc="-10" dirty="0" smtClean="0">
                <a:solidFill>
                  <a:srgbClr val="213B54"/>
                </a:solidFill>
                <a:cs typeface="Calibri"/>
              </a:rPr>
              <a:t>Avancement du projet</a:t>
            </a:r>
          </a:p>
          <a:p>
            <a:pPr marL="298450" indent="-285750">
              <a:lnSpc>
                <a:spcPct val="150000"/>
              </a:lnSpc>
              <a:spcBef>
                <a:spcPts val="660"/>
              </a:spcBef>
              <a:buFont typeface="Arial" charset="0"/>
              <a:buChar char="•"/>
              <a:tabLst>
                <a:tab pos="241935" algn="l"/>
              </a:tabLst>
            </a:pPr>
            <a:r>
              <a:rPr lang="fr-FR" spc="-10" dirty="0" smtClean="0">
                <a:solidFill>
                  <a:srgbClr val="213B54"/>
                </a:solidFill>
                <a:cs typeface="Calibri"/>
              </a:rPr>
              <a:t>Demande de changement, Réflexion (5 min)</a:t>
            </a:r>
          </a:p>
          <a:p>
            <a:pPr marL="298450" indent="-285750">
              <a:lnSpc>
                <a:spcPct val="150000"/>
              </a:lnSpc>
              <a:spcBef>
                <a:spcPts val="660"/>
              </a:spcBef>
              <a:buFont typeface="Arial" charset="0"/>
              <a:buChar char="•"/>
              <a:tabLst>
                <a:tab pos="241935" algn="l"/>
              </a:tabLst>
            </a:pPr>
            <a:r>
              <a:rPr lang="fr-FR" spc="-10" dirty="0" smtClean="0">
                <a:solidFill>
                  <a:srgbClr val="213B54"/>
                </a:solidFill>
                <a:cs typeface="Calibri"/>
              </a:rPr>
              <a:t>Présentation (5 min)</a:t>
            </a:r>
            <a:endParaRPr lang="fr-FR" spc="-10" dirty="0">
              <a:solidFill>
                <a:srgbClr val="213B54"/>
              </a:solidFill>
              <a:cs typeface="Calibri"/>
            </a:endParaRPr>
          </a:p>
        </p:txBody>
      </p:sp>
    </p:spTree>
    <p:extLst>
      <p:ext uri="{BB962C8B-B14F-4D97-AF65-F5344CB8AC3E}">
        <p14:creationId xmlns:p14="http://schemas.microsoft.com/office/powerpoint/2010/main" val="1687232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72600" y="45161"/>
            <a:ext cx="2495930" cy="635000"/>
          </a:xfrm>
          <a:prstGeom prst="rect">
            <a:avLst/>
          </a:prstGeom>
        </p:spPr>
        <p:txBody>
          <a:bodyPr vert="horz" wrap="square" lIns="0" tIns="12065" rIns="0" bIns="0" rtlCol="0">
            <a:spAutoFit/>
          </a:bodyPr>
          <a:lstStyle/>
          <a:p>
            <a:pPr marL="12700">
              <a:lnSpc>
                <a:spcPct val="100000"/>
              </a:lnSpc>
              <a:spcBef>
                <a:spcPts val="95"/>
              </a:spcBef>
            </a:pPr>
            <a:r>
              <a:rPr lang="fr-FR" spc="-60" dirty="0" smtClean="0"/>
              <a:t>Introduction</a:t>
            </a:r>
            <a:endParaRPr spc="-3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3"/>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a:t>
            </a:fld>
            <a:endParaRPr dirty="0"/>
          </a:p>
        </p:txBody>
      </p:sp>
      <p:sp>
        <p:nvSpPr>
          <p:cNvPr id="3" name="object 3"/>
          <p:cNvSpPr txBox="1"/>
          <p:nvPr/>
        </p:nvSpPr>
        <p:spPr>
          <a:xfrm>
            <a:off x="1524000" y="1371600"/>
            <a:ext cx="8686800" cy="701474"/>
          </a:xfrm>
          <a:prstGeom prst="rect">
            <a:avLst/>
          </a:prstGeom>
        </p:spPr>
        <p:txBody>
          <a:bodyPr vert="horz" wrap="square" lIns="0" tIns="54610" rIns="0" bIns="0" rtlCol="0">
            <a:spAutoFit/>
          </a:bodyPr>
          <a:lstStyle/>
          <a:p>
            <a:pPr marL="12700" algn="ctr">
              <a:lnSpc>
                <a:spcPct val="150000"/>
              </a:lnSpc>
              <a:spcBef>
                <a:spcPts val="325"/>
              </a:spcBef>
              <a:tabLst>
                <a:tab pos="241935" algn="l"/>
              </a:tabLst>
            </a:pPr>
            <a:r>
              <a:rPr lang="fr-FR" sz="2800" spc="-35" smtClean="0">
                <a:solidFill>
                  <a:srgbClr val="213B54"/>
                </a:solidFill>
                <a:latin typeface="Calibri"/>
                <a:cs typeface="Calibri"/>
              </a:rPr>
              <a:t>« Je </a:t>
            </a:r>
            <a:r>
              <a:rPr lang="fr-FR" sz="2800" spc="-35" dirty="0" smtClean="0">
                <a:solidFill>
                  <a:srgbClr val="213B54"/>
                </a:solidFill>
                <a:latin typeface="Calibri"/>
                <a:cs typeface="Calibri"/>
              </a:rPr>
              <a:t>veux un </a:t>
            </a:r>
            <a:r>
              <a:rPr lang="fr-FR" sz="2800" spc="-35" smtClean="0">
                <a:solidFill>
                  <a:srgbClr val="213B54"/>
                </a:solidFill>
                <a:latin typeface="Calibri"/>
                <a:cs typeface="Calibri"/>
              </a:rPr>
              <a:t>grille pain à bras articulé »</a:t>
            </a:r>
            <a:endParaRPr sz="2800" dirty="0">
              <a:latin typeface="Calibri"/>
              <a:cs typeface="Calibri"/>
            </a:endParaRPr>
          </a:p>
        </p:txBody>
      </p:sp>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l="36691" b="20000"/>
          <a:stretch/>
        </p:blipFill>
        <p:spPr>
          <a:xfrm>
            <a:off x="2514600" y="2441367"/>
            <a:ext cx="2235200" cy="2286000"/>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000" y="2771567"/>
            <a:ext cx="1955800" cy="1625600"/>
          </a:xfrm>
          <a:prstGeom prst="rect">
            <a:avLst/>
          </a:prstGeom>
        </p:spPr>
      </p:pic>
      <p:pic>
        <p:nvPicPr>
          <p:cNvPr id="4102" name="Picture 6" descr="Ã©sultat de recherche d'images pour &quot;cheap&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4953000"/>
            <a:ext cx="993123" cy="609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Ã©sultat de recherche d'images pour &quot;cheap&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886" y="4804864"/>
            <a:ext cx="993123"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Ã©sultat de recherche d'images pour &quot;cheap&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4953000"/>
            <a:ext cx="993123" cy="60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Ã©sultat de recherche d'images pour &quot;cheap&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7438" y="4953000"/>
            <a:ext cx="993123" cy="609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Ã©sultat de recherche d'images pour &quot;cheap&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393" y="5183732"/>
            <a:ext cx="993123"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775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90600"/>
            <a:ext cx="12192000" cy="5863962"/>
          </a:xfrm>
          <a:prstGeom prst="rect">
            <a:avLst/>
          </a:prstGeom>
          <a:solidFill>
            <a:srgbClr val="00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209800" y="3124200"/>
            <a:ext cx="7772400" cy="1446550"/>
          </a:xfrm>
          <a:prstGeom prst="rect">
            <a:avLst/>
          </a:prstGeom>
        </p:spPr>
        <p:txBody>
          <a:bodyPr wrap="square">
            <a:spAutoFit/>
          </a:bodyPr>
          <a:lstStyle/>
          <a:p>
            <a:pPr marL="25400" algn="ctr"/>
            <a:r>
              <a:rPr lang="fr-FR" sz="4400" dirty="0" smtClean="0">
                <a:solidFill>
                  <a:schemeClr val="bg1"/>
                </a:solidFill>
                <a:latin typeface="+mj-lt"/>
              </a:rPr>
              <a:t>ATELIERS</a:t>
            </a:r>
          </a:p>
          <a:p>
            <a:pPr marL="25400" algn="ctr"/>
            <a:r>
              <a:rPr lang="fr-FR" sz="4400" dirty="0" smtClean="0">
                <a:solidFill>
                  <a:schemeClr val="bg1"/>
                </a:solidFill>
                <a:latin typeface="+mj-lt"/>
              </a:rPr>
              <a:t>MODE PRODUIT</a:t>
            </a:r>
            <a:endParaRPr lang="fr-FR" sz="4400" dirty="0">
              <a:solidFill>
                <a:schemeClr val="bg1"/>
              </a:solidFill>
              <a:latin typeface="+mj-lt"/>
            </a:endParaRPr>
          </a:p>
        </p:txBody>
      </p:sp>
    </p:spTree>
    <p:extLst>
      <p:ext uri="{BB962C8B-B14F-4D97-AF65-F5344CB8AC3E}">
        <p14:creationId xmlns:p14="http://schemas.microsoft.com/office/powerpoint/2010/main" val="80556791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81</a:t>
            </a:fld>
            <a:endParaRPr dirty="0"/>
          </a:p>
        </p:txBody>
      </p:sp>
      <p:sp>
        <p:nvSpPr>
          <p:cNvPr id="10" name="object 2"/>
          <p:cNvSpPr txBox="1">
            <a:spLocks/>
          </p:cNvSpPr>
          <p:nvPr/>
        </p:nvSpPr>
        <p:spPr>
          <a:xfrm>
            <a:off x="7391400" y="45161"/>
            <a:ext cx="4477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dirty="0" smtClean="0"/>
              <a:t>Mode Projet </a:t>
            </a:r>
            <a:r>
              <a:rPr lang="fr-FR" kern="0" spc="-20" smtClean="0"/>
              <a:t>/ Produit</a:t>
            </a:r>
            <a:endParaRPr lang="fr-FR" kern="0" spc="-40" dirty="0"/>
          </a:p>
        </p:txBody>
      </p:sp>
      <p:sp>
        <p:nvSpPr>
          <p:cNvPr id="12" name="object 3"/>
          <p:cNvSpPr txBox="1"/>
          <p:nvPr/>
        </p:nvSpPr>
        <p:spPr>
          <a:xfrm>
            <a:off x="925169" y="2438400"/>
            <a:ext cx="10581031" cy="1349728"/>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Un même métier mais </a:t>
            </a:r>
            <a:r>
              <a:rPr lang="fr-FR" sz="2800" spc="-10" dirty="0" smtClean="0">
                <a:solidFill>
                  <a:schemeClr val="accent2"/>
                </a:solidFill>
                <a:cs typeface="Calibri"/>
              </a:rPr>
              <a:t>plusieurs réalités</a:t>
            </a:r>
          </a:p>
          <a:p>
            <a:pPr marL="698500" marR="537845" lvl="1" indent="-228600">
              <a:spcBef>
                <a:spcPts val="800"/>
              </a:spcBef>
              <a:buFont typeface="Arial"/>
              <a:buChar char="•"/>
              <a:tabLst>
                <a:tab pos="241300" algn="l"/>
              </a:tabLst>
            </a:pPr>
            <a:endParaRPr lang="fr-FR" sz="1200" spc="-10" dirty="0" smtClean="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Business </a:t>
            </a:r>
            <a:r>
              <a:rPr lang="fr-FR" sz="2800" spc="-10" dirty="0" err="1">
                <a:solidFill>
                  <a:srgbClr val="002F46"/>
                </a:solidFill>
                <a:cs typeface="Calibri"/>
              </a:rPr>
              <a:t>A</a:t>
            </a:r>
            <a:r>
              <a:rPr lang="fr-FR" sz="2800" spc="-10" dirty="0" err="1" smtClean="0">
                <a:solidFill>
                  <a:srgbClr val="002F46"/>
                </a:solidFill>
                <a:cs typeface="Calibri"/>
              </a:rPr>
              <a:t>nalyst</a:t>
            </a:r>
            <a:r>
              <a:rPr lang="fr-FR" sz="2800" spc="-10" dirty="0" smtClean="0">
                <a:solidFill>
                  <a:srgbClr val="002F46"/>
                </a:solidFill>
                <a:cs typeface="Calibri"/>
              </a:rPr>
              <a:t> sur un </a:t>
            </a:r>
            <a:r>
              <a:rPr lang="fr-FR" sz="2800" spc="-10" dirty="0" smtClean="0">
                <a:solidFill>
                  <a:schemeClr val="accent2"/>
                </a:solidFill>
                <a:cs typeface="Calibri"/>
              </a:rPr>
              <a:t>PRODUIT / PROJET</a:t>
            </a:r>
            <a:endParaRPr lang="fr-FR" sz="1100" spc="-10" dirty="0">
              <a:solidFill>
                <a:srgbClr val="002F46"/>
              </a:solidFill>
              <a:cs typeface="Calibri"/>
            </a:endParaRPr>
          </a:p>
        </p:txBody>
      </p:sp>
    </p:spTree>
    <p:extLst>
      <p:ext uri="{BB962C8B-B14F-4D97-AF65-F5344CB8AC3E}">
        <p14:creationId xmlns:p14="http://schemas.microsoft.com/office/powerpoint/2010/main" val="18935343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82</a:t>
            </a:fld>
            <a:endParaRPr dirty="0"/>
          </a:p>
        </p:txBody>
      </p:sp>
      <p:sp>
        <p:nvSpPr>
          <p:cNvPr id="10" name="object 2"/>
          <p:cNvSpPr txBox="1">
            <a:spLocks/>
          </p:cNvSpPr>
          <p:nvPr/>
        </p:nvSpPr>
        <p:spPr>
          <a:xfrm>
            <a:off x="9296400" y="45161"/>
            <a:ext cx="2572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Mode Projet</a:t>
            </a:r>
            <a:endParaRPr lang="fr-FR" kern="0" spc="-40" dirty="0"/>
          </a:p>
        </p:txBody>
      </p:sp>
      <p:sp>
        <p:nvSpPr>
          <p:cNvPr id="12" name="object 3"/>
          <p:cNvSpPr txBox="1"/>
          <p:nvPr/>
        </p:nvSpPr>
        <p:spPr>
          <a:xfrm>
            <a:off x="925169" y="2678633"/>
            <a:ext cx="10581031" cy="1780616"/>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En agence</a:t>
            </a:r>
          </a:p>
          <a:p>
            <a:pPr marL="698500" marR="537845" lvl="1" indent="-228600">
              <a:spcBef>
                <a:spcPts val="800"/>
              </a:spcBef>
              <a:buFont typeface="Arial"/>
              <a:buChar char="•"/>
              <a:tabLst>
                <a:tab pos="241300" algn="l"/>
              </a:tabLst>
            </a:pPr>
            <a:endParaRPr lang="fr-FR" sz="1200" spc="-10" dirty="0" smtClean="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Travail sur des cahier des charges ou des appels d’offres reçus par des clients.</a:t>
            </a:r>
            <a:endParaRPr lang="fr-FR" sz="1100" spc="-10" dirty="0">
              <a:solidFill>
                <a:srgbClr val="002F46"/>
              </a:solidFill>
              <a:cs typeface="Calibri"/>
            </a:endParaRPr>
          </a:p>
        </p:txBody>
      </p:sp>
    </p:spTree>
    <p:extLst>
      <p:ext uri="{BB962C8B-B14F-4D97-AF65-F5344CB8AC3E}">
        <p14:creationId xmlns:p14="http://schemas.microsoft.com/office/powerpoint/2010/main" val="214039087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83</a:t>
            </a:fld>
            <a:endParaRPr dirty="0"/>
          </a:p>
        </p:txBody>
      </p:sp>
      <p:sp>
        <p:nvSpPr>
          <p:cNvPr id="10" name="object 2"/>
          <p:cNvSpPr txBox="1">
            <a:spLocks/>
          </p:cNvSpPr>
          <p:nvPr/>
        </p:nvSpPr>
        <p:spPr>
          <a:xfrm>
            <a:off x="8915400" y="45161"/>
            <a:ext cx="29531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Mode Produit</a:t>
            </a:r>
            <a:endParaRPr lang="fr-FR" kern="0" spc="-40" dirty="0"/>
          </a:p>
        </p:txBody>
      </p:sp>
      <p:sp>
        <p:nvSpPr>
          <p:cNvPr id="12" name="object 3"/>
          <p:cNvSpPr txBox="1"/>
          <p:nvPr/>
        </p:nvSpPr>
        <p:spPr>
          <a:xfrm>
            <a:off x="925169" y="2678633"/>
            <a:ext cx="10581031" cy="1780616"/>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Entreprise qui </a:t>
            </a:r>
            <a:r>
              <a:rPr lang="fr-FR" sz="2800" spc="-10" dirty="0" smtClean="0">
                <a:solidFill>
                  <a:schemeClr val="accent2"/>
                </a:solidFill>
                <a:cs typeface="Calibri"/>
              </a:rPr>
              <a:t>développe ses propres outils</a:t>
            </a:r>
            <a:r>
              <a:rPr lang="fr-FR" sz="2800" spc="-10" dirty="0" smtClean="0">
                <a:solidFill>
                  <a:srgbClr val="002F46"/>
                </a:solidFill>
                <a:cs typeface="Calibri"/>
              </a:rPr>
              <a:t> ou une </a:t>
            </a:r>
            <a:r>
              <a:rPr lang="fr-FR" sz="2800" spc="-10" dirty="0" smtClean="0">
                <a:solidFill>
                  <a:schemeClr val="accent2"/>
                </a:solidFill>
                <a:cs typeface="Calibri"/>
              </a:rPr>
              <a:t>solution commercialisée</a:t>
            </a:r>
          </a:p>
          <a:p>
            <a:pPr marL="698500" marR="537845" lvl="1" indent="-228600">
              <a:spcBef>
                <a:spcPts val="800"/>
              </a:spcBef>
              <a:buFont typeface="Arial"/>
              <a:buChar char="•"/>
              <a:tabLst>
                <a:tab pos="241300" algn="l"/>
              </a:tabLst>
            </a:pPr>
            <a:endParaRPr lang="fr-FR" sz="1200" spc="-10" dirty="0" smtClean="0">
              <a:solidFill>
                <a:srgbClr val="002F46"/>
              </a:solidFill>
              <a:cs typeface="Calibri"/>
            </a:endParaRPr>
          </a:p>
          <a:p>
            <a:pPr marL="698500" marR="537845" lvl="1" indent="-228600">
              <a:spcBef>
                <a:spcPts val="800"/>
              </a:spcBef>
              <a:buFont typeface="Arial"/>
              <a:buChar char="•"/>
              <a:tabLst>
                <a:tab pos="241300" algn="l"/>
              </a:tabLst>
            </a:pPr>
            <a:r>
              <a:rPr lang="fr-FR" sz="2800" spc="-10" dirty="0" smtClean="0">
                <a:solidFill>
                  <a:srgbClr val="002F46"/>
                </a:solidFill>
                <a:cs typeface="Calibri"/>
              </a:rPr>
              <a:t>Origine et formalisation des besoins différents</a:t>
            </a:r>
            <a:endParaRPr lang="fr-FR" sz="1100" spc="-10" dirty="0">
              <a:solidFill>
                <a:srgbClr val="002F46"/>
              </a:solidFill>
              <a:cs typeface="Calibri"/>
            </a:endParaRPr>
          </a:p>
        </p:txBody>
      </p:sp>
    </p:spTree>
    <p:extLst>
      <p:ext uri="{BB962C8B-B14F-4D97-AF65-F5344CB8AC3E}">
        <p14:creationId xmlns:p14="http://schemas.microsoft.com/office/powerpoint/2010/main" val="14837888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84</a:t>
            </a:fld>
            <a:endParaRPr dirty="0"/>
          </a:p>
        </p:txBody>
      </p:sp>
      <p:sp>
        <p:nvSpPr>
          <p:cNvPr id="10" name="object 2"/>
          <p:cNvSpPr txBox="1">
            <a:spLocks/>
          </p:cNvSpPr>
          <p:nvPr/>
        </p:nvSpPr>
        <p:spPr>
          <a:xfrm>
            <a:off x="8763000" y="45161"/>
            <a:ext cx="31055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Mode Produit I</a:t>
            </a:r>
            <a:endParaRPr lang="fr-FR" kern="0" spc="-40" dirty="0"/>
          </a:p>
        </p:txBody>
      </p:sp>
      <p:sp>
        <p:nvSpPr>
          <p:cNvPr id="12" name="object 3"/>
          <p:cNvSpPr txBox="1"/>
          <p:nvPr/>
        </p:nvSpPr>
        <p:spPr>
          <a:xfrm>
            <a:off x="925169" y="1905000"/>
            <a:ext cx="10581031" cy="3719608"/>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Entreprise qui </a:t>
            </a:r>
            <a:r>
              <a:rPr lang="fr-FR" sz="2800" spc="-10" dirty="0" smtClean="0">
                <a:solidFill>
                  <a:schemeClr val="accent2"/>
                </a:solidFill>
                <a:cs typeface="Calibri"/>
              </a:rPr>
              <a:t>développe ses propres outils</a:t>
            </a:r>
          </a:p>
          <a:p>
            <a:pPr marL="698500" marR="537845" lvl="1" indent="-228600">
              <a:spcBef>
                <a:spcPts val="800"/>
              </a:spcBef>
              <a:buFont typeface="Arial"/>
              <a:buChar char="•"/>
              <a:tabLst>
                <a:tab pos="241300" algn="l"/>
              </a:tabLst>
            </a:pPr>
            <a:endParaRPr lang="fr-FR" sz="2400" spc="-10" dirty="0" smtClean="0">
              <a:solidFill>
                <a:schemeClr val="accent2"/>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Besoins viennent du métier (Atelier, marketing, SEO</a:t>
            </a:r>
            <a:r>
              <a:rPr lang="mr-IN" sz="2800" spc="-10" dirty="0" smtClean="0">
                <a:solidFill>
                  <a:srgbClr val="002F46"/>
                </a:solidFill>
                <a:cs typeface="Calibri"/>
              </a:rPr>
              <a:t>…</a:t>
            </a:r>
            <a:r>
              <a:rPr lang="fr-FR" sz="2800" spc="-10" dirty="0" smtClean="0">
                <a:solidFill>
                  <a:srgbClr val="002F46"/>
                </a:solidFill>
                <a:cs typeface="Calibri"/>
              </a:rPr>
              <a:t>)</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Clarification nécessaire </a:t>
            </a:r>
            <a:r>
              <a:rPr lang="fr-FR" sz="2400" spc="-10" dirty="0" smtClean="0">
                <a:solidFill>
                  <a:schemeClr val="accent2"/>
                </a:solidFill>
                <a:cs typeface="Calibri"/>
              </a:rPr>
              <a:t>en direct</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Remonter à la </a:t>
            </a:r>
            <a:r>
              <a:rPr lang="fr-FR" sz="2400" spc="-10" dirty="0" smtClean="0">
                <a:solidFill>
                  <a:schemeClr val="accent2"/>
                </a:solidFill>
                <a:cs typeface="Calibri"/>
              </a:rPr>
              <a:t>source du besoin </a:t>
            </a:r>
            <a:r>
              <a:rPr lang="fr-FR" sz="2400" spc="-10" dirty="0" smtClean="0">
                <a:solidFill>
                  <a:srgbClr val="002F46"/>
                </a:solidFill>
                <a:cs typeface="Calibri"/>
              </a:rPr>
              <a:t>car souvent on a déjà une solution</a:t>
            </a: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Question de la </a:t>
            </a:r>
            <a:r>
              <a:rPr lang="fr-FR" sz="2400" spc="-10" dirty="0" smtClean="0">
                <a:solidFill>
                  <a:schemeClr val="accent2"/>
                </a:solidFill>
                <a:cs typeface="Calibri"/>
              </a:rPr>
              <a:t>priorisation</a:t>
            </a:r>
            <a:r>
              <a:rPr lang="fr-FR" sz="2400" spc="-10" dirty="0" smtClean="0">
                <a:solidFill>
                  <a:srgbClr val="002F46"/>
                </a:solidFill>
                <a:cs typeface="Calibri"/>
              </a:rPr>
              <a:t> mêlée de politique interne</a:t>
            </a:r>
            <a:r>
              <a:rPr lang="mr-IN" sz="2400" spc="-10" dirty="0" smtClean="0">
                <a:solidFill>
                  <a:srgbClr val="002F46"/>
                </a:solidFill>
                <a:cs typeface="Calibri"/>
              </a:rPr>
              <a:t>…</a:t>
            </a:r>
            <a:endParaRPr lang="fr-FR" sz="1000" spc="-10" dirty="0" smtClean="0">
              <a:solidFill>
                <a:srgbClr val="002F46"/>
              </a:solidFill>
              <a:cs typeface="Calibri"/>
            </a:endParaRPr>
          </a:p>
        </p:txBody>
      </p:sp>
    </p:spTree>
    <p:extLst>
      <p:ext uri="{BB962C8B-B14F-4D97-AF65-F5344CB8AC3E}">
        <p14:creationId xmlns:p14="http://schemas.microsoft.com/office/powerpoint/2010/main" val="17277615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85</a:t>
            </a:fld>
            <a:endParaRPr dirty="0"/>
          </a:p>
        </p:txBody>
      </p:sp>
      <p:sp>
        <p:nvSpPr>
          <p:cNvPr id="10" name="object 2"/>
          <p:cNvSpPr txBox="1">
            <a:spLocks/>
          </p:cNvSpPr>
          <p:nvPr/>
        </p:nvSpPr>
        <p:spPr>
          <a:xfrm>
            <a:off x="8686800" y="45161"/>
            <a:ext cx="31817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Mode Produit II</a:t>
            </a:r>
            <a:endParaRPr lang="fr-FR" kern="0" spc="-40" dirty="0"/>
          </a:p>
        </p:txBody>
      </p:sp>
      <p:sp>
        <p:nvSpPr>
          <p:cNvPr id="12" name="object 3"/>
          <p:cNvSpPr txBox="1"/>
          <p:nvPr/>
        </p:nvSpPr>
        <p:spPr>
          <a:xfrm>
            <a:off x="925169" y="1905000"/>
            <a:ext cx="10581031" cy="3822200"/>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Entreprise qui </a:t>
            </a:r>
            <a:r>
              <a:rPr lang="fr-FR" sz="2800" spc="-10" dirty="0" smtClean="0">
                <a:solidFill>
                  <a:schemeClr val="accent2"/>
                </a:solidFill>
                <a:cs typeface="Calibri"/>
              </a:rPr>
              <a:t>commercialise une solution</a:t>
            </a:r>
          </a:p>
          <a:p>
            <a:pPr marL="698500" marR="537845" lvl="1" indent="-228600">
              <a:spcBef>
                <a:spcPts val="800"/>
              </a:spcBef>
              <a:buFont typeface="Arial"/>
              <a:buChar char="•"/>
              <a:tabLst>
                <a:tab pos="241300" algn="l"/>
              </a:tabLst>
            </a:pPr>
            <a:endParaRPr lang="fr-FR" sz="2400" spc="-10" dirty="0" smtClean="0">
              <a:solidFill>
                <a:schemeClr val="accent2"/>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Besoins viennent d’une roadmap, de la direction ou des clients</a:t>
            </a:r>
          </a:p>
          <a:p>
            <a:pPr marL="1612900" marR="537845" lvl="3" indent="-228600">
              <a:spcBef>
                <a:spcPts val="800"/>
              </a:spcBef>
              <a:buFont typeface="Arial"/>
              <a:buChar char="•"/>
              <a:tabLst>
                <a:tab pos="241300" algn="l"/>
              </a:tabLst>
            </a:pPr>
            <a:r>
              <a:rPr lang="fr-FR" sz="2400" spc="-10" dirty="0" smtClean="0">
                <a:solidFill>
                  <a:srgbClr val="002F46"/>
                </a:solidFill>
                <a:cs typeface="Calibri"/>
              </a:rPr>
              <a:t>Être </a:t>
            </a:r>
            <a:r>
              <a:rPr lang="fr-FR" sz="2400" spc="-10" dirty="0" smtClean="0">
                <a:solidFill>
                  <a:schemeClr val="accent2"/>
                </a:solidFill>
                <a:cs typeface="Calibri"/>
              </a:rPr>
              <a:t>source d’information </a:t>
            </a:r>
            <a:r>
              <a:rPr lang="fr-FR" sz="2400" spc="-10" dirty="0" smtClean="0">
                <a:solidFill>
                  <a:srgbClr val="002F46"/>
                </a:solidFill>
                <a:cs typeface="Calibri"/>
              </a:rPr>
              <a:t>pour les décision stratégiques</a:t>
            </a:r>
          </a:p>
          <a:p>
            <a:pPr marL="2527300" marR="537845" lvl="5" indent="-228600">
              <a:spcBef>
                <a:spcPts val="800"/>
              </a:spcBef>
              <a:buFont typeface="Arial"/>
              <a:buChar char="•"/>
              <a:tabLst>
                <a:tab pos="241300" algn="l"/>
              </a:tabLst>
            </a:pPr>
            <a:r>
              <a:rPr lang="fr-FR" sz="2400" spc="-10" dirty="0" smtClean="0">
                <a:solidFill>
                  <a:srgbClr val="002F46"/>
                </a:solidFill>
                <a:cs typeface="Calibri"/>
              </a:rPr>
              <a:t>Difficulté technique</a:t>
            </a:r>
          </a:p>
          <a:p>
            <a:pPr marL="2527300" marR="537845" lvl="5" indent="-228600">
              <a:spcBef>
                <a:spcPts val="800"/>
              </a:spcBef>
              <a:buFont typeface="Arial"/>
              <a:buChar char="•"/>
              <a:tabLst>
                <a:tab pos="241300" algn="l"/>
              </a:tabLst>
            </a:pPr>
            <a:r>
              <a:rPr lang="fr-FR" sz="2400" spc="-10" dirty="0" smtClean="0">
                <a:solidFill>
                  <a:srgbClr val="002F46"/>
                </a:solidFill>
                <a:cs typeface="Calibri"/>
              </a:rPr>
              <a:t>Cohérence</a:t>
            </a:r>
            <a:endParaRPr lang="fr-FR" sz="2400" spc="-10" dirty="0">
              <a:solidFill>
                <a:srgbClr val="002F46"/>
              </a:solidFill>
              <a:cs typeface="Calibri"/>
            </a:endParaRPr>
          </a:p>
          <a:p>
            <a:pPr marL="1612900" marR="537845" lvl="3" indent="-228600">
              <a:lnSpc>
                <a:spcPct val="150000"/>
              </a:lnSpc>
              <a:spcBef>
                <a:spcPts val="800"/>
              </a:spcBef>
              <a:buFont typeface="Arial"/>
              <a:buChar char="•"/>
              <a:tabLst>
                <a:tab pos="241300" algn="l"/>
              </a:tabLst>
            </a:pPr>
            <a:r>
              <a:rPr lang="fr-FR" sz="2400" spc="-10" dirty="0" smtClean="0">
                <a:solidFill>
                  <a:srgbClr val="002F46"/>
                </a:solidFill>
                <a:cs typeface="Calibri"/>
              </a:rPr>
              <a:t>Essayer de </a:t>
            </a:r>
            <a:r>
              <a:rPr lang="fr-FR" sz="2400" spc="-10" dirty="0" smtClean="0">
                <a:solidFill>
                  <a:schemeClr val="accent2"/>
                </a:solidFill>
                <a:cs typeface="Calibri"/>
              </a:rPr>
              <a:t>comprendre</a:t>
            </a:r>
            <a:r>
              <a:rPr lang="fr-FR" sz="2400" spc="-10" dirty="0" smtClean="0">
                <a:solidFill>
                  <a:srgbClr val="002F46"/>
                </a:solidFill>
                <a:cs typeface="Calibri"/>
              </a:rPr>
              <a:t> au maximum les clients (Ateliers, </a:t>
            </a:r>
            <a:r>
              <a:rPr lang="fr-FR" sz="2400" spc="-10" dirty="0" err="1" smtClean="0">
                <a:solidFill>
                  <a:srgbClr val="002F46"/>
                </a:solidFill>
                <a:cs typeface="Calibri"/>
              </a:rPr>
              <a:t>heatmap</a:t>
            </a:r>
            <a:r>
              <a:rPr lang="mr-IN" sz="2400" spc="-10" dirty="0" smtClean="0">
                <a:solidFill>
                  <a:srgbClr val="002F46"/>
                </a:solidFill>
                <a:cs typeface="Calibri"/>
              </a:rPr>
              <a:t>…</a:t>
            </a:r>
            <a:r>
              <a:rPr lang="fr-FR" sz="2400" spc="-10" dirty="0" smtClean="0">
                <a:solidFill>
                  <a:srgbClr val="002F46"/>
                </a:solidFill>
                <a:cs typeface="Calibri"/>
              </a:rPr>
              <a:t>)</a:t>
            </a:r>
          </a:p>
        </p:txBody>
      </p:sp>
    </p:spTree>
    <p:extLst>
      <p:ext uri="{BB962C8B-B14F-4D97-AF65-F5344CB8AC3E}">
        <p14:creationId xmlns:p14="http://schemas.microsoft.com/office/powerpoint/2010/main" val="18715939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86</a:t>
            </a:fld>
            <a:endParaRPr dirty="0"/>
          </a:p>
        </p:txBody>
      </p:sp>
      <p:sp>
        <p:nvSpPr>
          <p:cNvPr id="10" name="object 2"/>
          <p:cNvSpPr txBox="1">
            <a:spLocks/>
          </p:cNvSpPr>
          <p:nvPr/>
        </p:nvSpPr>
        <p:spPr>
          <a:xfrm>
            <a:off x="8991600" y="45161"/>
            <a:ext cx="2876931"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20" smtClean="0"/>
              <a:t>Mode Produit</a:t>
            </a:r>
            <a:endParaRPr lang="fr-FR" kern="0" spc="-40" dirty="0"/>
          </a:p>
        </p:txBody>
      </p:sp>
      <p:sp>
        <p:nvSpPr>
          <p:cNvPr id="12" name="object 3"/>
          <p:cNvSpPr txBox="1"/>
          <p:nvPr/>
        </p:nvSpPr>
        <p:spPr>
          <a:xfrm>
            <a:off x="925169" y="2514600"/>
            <a:ext cx="10581031" cy="1749838"/>
          </a:xfrm>
          <a:prstGeom prst="rect">
            <a:avLst/>
          </a:prstGeom>
        </p:spPr>
        <p:txBody>
          <a:bodyPr vert="horz" wrap="square" lIns="0" tIns="97155" rIns="0" bIns="0" rtlCol="0">
            <a:spAutoFit/>
          </a:bodyPr>
          <a:lstStyle/>
          <a:p>
            <a:pPr marL="698500" marR="537845" lvl="1" indent="-228600">
              <a:spcBef>
                <a:spcPts val="800"/>
              </a:spcBef>
              <a:buFont typeface="Arial"/>
              <a:buChar char="•"/>
              <a:tabLst>
                <a:tab pos="241300" algn="l"/>
              </a:tabLst>
            </a:pPr>
            <a:r>
              <a:rPr lang="fr-FR" sz="2800" spc="-10" dirty="0" smtClean="0">
                <a:solidFill>
                  <a:srgbClr val="002F46"/>
                </a:solidFill>
                <a:cs typeface="Calibri"/>
              </a:rPr>
              <a:t>Gouvernance d’un produit sur le </a:t>
            </a:r>
            <a:r>
              <a:rPr lang="fr-FR" sz="2800" spc="-10" dirty="0" smtClean="0">
                <a:solidFill>
                  <a:schemeClr val="accent2"/>
                </a:solidFill>
                <a:cs typeface="Calibri"/>
              </a:rPr>
              <a:t>long terme</a:t>
            </a:r>
          </a:p>
          <a:p>
            <a:pPr marL="698500" marR="537845" lvl="1" indent="-228600">
              <a:spcBef>
                <a:spcPts val="800"/>
              </a:spcBef>
              <a:buFont typeface="Arial"/>
              <a:buChar char="•"/>
              <a:tabLst>
                <a:tab pos="241300" algn="l"/>
              </a:tabLst>
            </a:pPr>
            <a:endParaRPr lang="fr-FR" sz="2400" spc="-10" dirty="0" smtClean="0">
              <a:solidFill>
                <a:schemeClr val="accent2"/>
              </a:solidFill>
              <a:cs typeface="Calibri"/>
            </a:endParaRPr>
          </a:p>
          <a:p>
            <a:pPr marL="698500" marR="537845" lvl="1" indent="-228600">
              <a:lnSpc>
                <a:spcPct val="150000"/>
              </a:lnSpc>
              <a:spcBef>
                <a:spcPts val="800"/>
              </a:spcBef>
              <a:buFont typeface="Arial"/>
              <a:buChar char="•"/>
              <a:tabLst>
                <a:tab pos="241300" algn="l"/>
              </a:tabLst>
            </a:pPr>
            <a:r>
              <a:rPr lang="fr-FR" sz="2800" spc="-10" dirty="0" smtClean="0">
                <a:solidFill>
                  <a:srgbClr val="002F46"/>
                </a:solidFill>
                <a:cs typeface="Calibri"/>
              </a:rPr>
              <a:t>Expertise du Business </a:t>
            </a:r>
            <a:r>
              <a:rPr lang="fr-FR" sz="2800" spc="-10" dirty="0" err="1" smtClean="0">
                <a:solidFill>
                  <a:srgbClr val="002F46"/>
                </a:solidFill>
                <a:cs typeface="Calibri"/>
              </a:rPr>
              <a:t>Analyst</a:t>
            </a:r>
            <a:r>
              <a:rPr lang="fr-FR" sz="2800" spc="-10" dirty="0" smtClean="0">
                <a:solidFill>
                  <a:srgbClr val="002F46"/>
                </a:solidFill>
                <a:cs typeface="Calibri"/>
              </a:rPr>
              <a:t> sur ce/ces produits</a:t>
            </a:r>
          </a:p>
        </p:txBody>
      </p:sp>
    </p:spTree>
    <p:extLst>
      <p:ext uri="{BB962C8B-B14F-4D97-AF65-F5344CB8AC3E}">
        <p14:creationId xmlns:p14="http://schemas.microsoft.com/office/powerpoint/2010/main" val="398035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7800" y="45161"/>
            <a:ext cx="6609079" cy="627736"/>
          </a:xfrm>
          <a:prstGeom prst="rect">
            <a:avLst/>
          </a:prstGeom>
        </p:spPr>
        <p:txBody>
          <a:bodyPr vert="horz" wrap="square" lIns="0" tIns="12065" rIns="0" bIns="0" rtlCol="0">
            <a:spAutoFit/>
          </a:bodyPr>
          <a:lstStyle/>
          <a:p>
            <a:pPr marL="12700">
              <a:lnSpc>
                <a:spcPct val="100000"/>
              </a:lnSpc>
              <a:spcBef>
                <a:spcPts val="95"/>
              </a:spcBef>
            </a:pPr>
            <a:r>
              <a:rPr lang="fr-FR" spc="-50" dirty="0" smtClean="0"/>
              <a:t>Atelier </a:t>
            </a:r>
            <a:r>
              <a:rPr lang="mr-IN" spc="-50" dirty="0" smtClean="0"/>
              <a:t>–</a:t>
            </a:r>
            <a:r>
              <a:rPr lang="fr-FR" spc="-50" dirty="0" smtClean="0"/>
              <a:t> Recueil / Affinage / </a:t>
            </a:r>
            <a:r>
              <a:rPr lang="fr-FR" spc="-50" dirty="0" err="1" smtClean="0"/>
              <a:t>Spec</a:t>
            </a:r>
            <a:endParaRPr spc="-15" dirty="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3"/>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87</a:t>
            </a:fld>
            <a:endParaRPr dirty="0"/>
          </a:p>
        </p:txBody>
      </p:sp>
      <p:sp>
        <p:nvSpPr>
          <p:cNvPr id="3" name="object 3"/>
          <p:cNvSpPr txBox="1"/>
          <p:nvPr/>
        </p:nvSpPr>
        <p:spPr>
          <a:xfrm>
            <a:off x="228600" y="1600200"/>
            <a:ext cx="11963400" cy="4204356"/>
          </a:xfrm>
          <a:prstGeom prst="rect">
            <a:avLst/>
          </a:prstGeom>
        </p:spPr>
        <p:txBody>
          <a:bodyPr vert="horz" wrap="square" lIns="0" tIns="130175" rIns="0" bIns="0" rtlCol="0">
            <a:spAutoFit/>
          </a:bodyPr>
          <a:lstStyle/>
          <a:p>
            <a:pPr marL="927100" lvl="2">
              <a:spcBef>
                <a:spcPts val="660"/>
              </a:spcBef>
              <a:tabLst>
                <a:tab pos="241935" algn="l"/>
              </a:tabLst>
            </a:pPr>
            <a:endParaRPr lang="fr-FR" sz="2800" spc="-10" dirty="0">
              <a:solidFill>
                <a:srgbClr val="213B54"/>
              </a:solidFill>
              <a:latin typeface="Calibri"/>
              <a:cs typeface="Calibri"/>
            </a:endParaRPr>
          </a:p>
          <a:p>
            <a:pPr marL="927100" lvl="2">
              <a:spcBef>
                <a:spcPts val="660"/>
              </a:spcBef>
              <a:tabLst>
                <a:tab pos="241935" algn="l"/>
              </a:tabLst>
            </a:pPr>
            <a:r>
              <a:rPr lang="fr-FR" sz="2800" b="1" spc="-10" dirty="0" smtClean="0">
                <a:solidFill>
                  <a:srgbClr val="213B54"/>
                </a:solidFill>
                <a:cs typeface="Calibri"/>
              </a:rPr>
              <a:t>Logiciel </a:t>
            </a:r>
            <a:r>
              <a:rPr lang="fr-FR" sz="2800" b="1" spc="-10" dirty="0">
                <a:solidFill>
                  <a:srgbClr val="213B54"/>
                </a:solidFill>
                <a:cs typeface="Calibri"/>
              </a:rPr>
              <a:t>gestion des entrées et des projection dans un </a:t>
            </a:r>
            <a:r>
              <a:rPr lang="fr-FR" sz="2800" b="1" spc="-10" dirty="0" smtClean="0">
                <a:solidFill>
                  <a:srgbClr val="213B54"/>
                </a:solidFill>
                <a:cs typeface="Calibri"/>
              </a:rPr>
              <a:t>cinéma</a:t>
            </a:r>
          </a:p>
          <a:p>
            <a:pPr marL="927100" lvl="2">
              <a:spcBef>
                <a:spcPts val="660"/>
              </a:spcBef>
              <a:tabLst>
                <a:tab pos="241935" algn="l"/>
              </a:tabLst>
            </a:pPr>
            <a:r>
              <a:rPr lang="fr-FR" sz="2800" b="1" spc="-10" dirty="0">
                <a:solidFill>
                  <a:srgbClr val="213B54"/>
                </a:solidFill>
                <a:cs typeface="Calibri"/>
              </a:rPr>
              <a:t>	</a:t>
            </a:r>
            <a:r>
              <a:rPr lang="fr-FR" sz="2800" spc="-10" dirty="0" smtClean="0">
                <a:solidFill>
                  <a:srgbClr val="213B54"/>
                </a:solidFill>
                <a:cs typeface="Calibri"/>
              </a:rPr>
              <a:t>«</a:t>
            </a:r>
            <a:r>
              <a:rPr lang="fr-FR" sz="2800" b="1" spc="-10" dirty="0" smtClean="0">
                <a:solidFill>
                  <a:srgbClr val="213B54"/>
                </a:solidFill>
                <a:cs typeface="Calibri"/>
              </a:rPr>
              <a:t> </a:t>
            </a:r>
            <a:r>
              <a:rPr lang="fr-FR" sz="2800" spc="-10" dirty="0" smtClean="0">
                <a:solidFill>
                  <a:srgbClr val="213B54"/>
                </a:solidFill>
                <a:cs typeface="Calibri"/>
              </a:rPr>
              <a:t>On </a:t>
            </a:r>
            <a:r>
              <a:rPr lang="fr-FR" sz="2800" spc="-10" dirty="0">
                <a:solidFill>
                  <a:srgbClr val="213B54"/>
                </a:solidFill>
                <a:cs typeface="Calibri"/>
              </a:rPr>
              <a:t>doit supporter la </a:t>
            </a:r>
            <a:r>
              <a:rPr lang="fr-FR" sz="2800" spc="-10" dirty="0" smtClean="0">
                <a:solidFill>
                  <a:srgbClr val="213B54"/>
                </a:solidFill>
                <a:cs typeface="Calibri"/>
              </a:rPr>
              <a:t>3D »</a:t>
            </a:r>
          </a:p>
          <a:p>
            <a:pPr marL="927100" lvl="2">
              <a:spcBef>
                <a:spcPts val="660"/>
              </a:spcBef>
              <a:tabLst>
                <a:tab pos="241935" algn="l"/>
              </a:tabLst>
            </a:pPr>
            <a:endParaRPr lang="fr-FR" sz="1100" spc="-10" dirty="0">
              <a:solidFill>
                <a:srgbClr val="213B54"/>
              </a:solidFill>
              <a:cs typeface="Calibri"/>
            </a:endParaRPr>
          </a:p>
          <a:p>
            <a:pPr marL="927100" lvl="2">
              <a:spcBef>
                <a:spcPts val="660"/>
              </a:spcBef>
              <a:tabLst>
                <a:tab pos="241935" algn="l"/>
              </a:tabLst>
            </a:pPr>
            <a:r>
              <a:rPr lang="fr-FR" sz="2800" b="1" spc="-10" dirty="0">
                <a:solidFill>
                  <a:srgbClr val="213B54"/>
                </a:solidFill>
                <a:cs typeface="Calibri"/>
              </a:rPr>
              <a:t>Site </a:t>
            </a:r>
            <a:r>
              <a:rPr lang="fr-FR" sz="2800" b="1" spc="-10" dirty="0" smtClean="0">
                <a:solidFill>
                  <a:srgbClr val="213B54"/>
                </a:solidFill>
                <a:cs typeface="Calibri"/>
              </a:rPr>
              <a:t>E-commerce</a:t>
            </a:r>
          </a:p>
          <a:p>
            <a:pPr marL="927100" lvl="2">
              <a:spcBef>
                <a:spcPts val="660"/>
              </a:spcBef>
              <a:tabLst>
                <a:tab pos="241935" algn="l"/>
              </a:tabLst>
            </a:pPr>
            <a:r>
              <a:rPr lang="fr-FR" sz="2800" b="1" spc="-10" dirty="0">
                <a:solidFill>
                  <a:srgbClr val="213B54"/>
                </a:solidFill>
                <a:cs typeface="Calibri"/>
              </a:rPr>
              <a:t>	</a:t>
            </a:r>
            <a:r>
              <a:rPr lang="fr-FR" sz="2800" spc="-10" dirty="0" smtClean="0">
                <a:solidFill>
                  <a:srgbClr val="213B54"/>
                </a:solidFill>
                <a:cs typeface="Calibri"/>
              </a:rPr>
              <a:t>« Il </a:t>
            </a:r>
            <a:r>
              <a:rPr lang="fr-FR" sz="2800" spc="-10" dirty="0">
                <a:solidFill>
                  <a:srgbClr val="213B54"/>
                </a:solidFill>
                <a:cs typeface="Calibri"/>
              </a:rPr>
              <a:t>faut ajouter une section au site avec nos </a:t>
            </a:r>
            <a:r>
              <a:rPr lang="fr-FR" sz="2800" spc="-10" dirty="0" smtClean="0">
                <a:solidFill>
                  <a:srgbClr val="213B54"/>
                </a:solidFill>
                <a:cs typeface="Calibri"/>
              </a:rPr>
              <a:t>réduction Black Friday »</a:t>
            </a:r>
          </a:p>
          <a:p>
            <a:pPr marL="927100" lvl="2">
              <a:spcBef>
                <a:spcPts val="660"/>
              </a:spcBef>
              <a:tabLst>
                <a:tab pos="241935" algn="l"/>
              </a:tabLst>
            </a:pPr>
            <a:endParaRPr lang="fr-FR" sz="1100" spc="-10" dirty="0">
              <a:solidFill>
                <a:srgbClr val="213B54"/>
              </a:solidFill>
              <a:cs typeface="Calibri"/>
            </a:endParaRPr>
          </a:p>
          <a:p>
            <a:pPr marL="927100" lvl="2">
              <a:spcBef>
                <a:spcPts val="660"/>
              </a:spcBef>
              <a:tabLst>
                <a:tab pos="241935" algn="l"/>
              </a:tabLst>
            </a:pPr>
            <a:r>
              <a:rPr lang="fr-FR" sz="2800" b="1" spc="-10" dirty="0">
                <a:solidFill>
                  <a:srgbClr val="213B54"/>
                </a:solidFill>
                <a:cs typeface="Calibri"/>
              </a:rPr>
              <a:t>App de réservation et gestion de mes </a:t>
            </a:r>
            <a:r>
              <a:rPr lang="fr-FR" sz="2800" b="1" spc="-10" dirty="0" smtClean="0">
                <a:solidFill>
                  <a:srgbClr val="213B54"/>
                </a:solidFill>
                <a:cs typeface="Calibri"/>
              </a:rPr>
              <a:t>voyages</a:t>
            </a:r>
          </a:p>
          <a:p>
            <a:pPr marL="927100" lvl="2">
              <a:spcBef>
                <a:spcPts val="660"/>
              </a:spcBef>
              <a:tabLst>
                <a:tab pos="241935" algn="l"/>
              </a:tabLst>
            </a:pPr>
            <a:r>
              <a:rPr lang="fr-FR" sz="2800" b="1" spc="-10" dirty="0">
                <a:solidFill>
                  <a:srgbClr val="213B54"/>
                </a:solidFill>
                <a:cs typeface="Calibri"/>
              </a:rPr>
              <a:t>	</a:t>
            </a:r>
            <a:r>
              <a:rPr lang="fr-FR" sz="2800" spc="-10" dirty="0" smtClean="0">
                <a:solidFill>
                  <a:srgbClr val="213B54"/>
                </a:solidFill>
                <a:cs typeface="Calibri"/>
              </a:rPr>
              <a:t>«</a:t>
            </a:r>
            <a:r>
              <a:rPr lang="fr-FR" sz="2800" b="1" spc="-10" dirty="0" smtClean="0">
                <a:solidFill>
                  <a:srgbClr val="213B54"/>
                </a:solidFill>
                <a:cs typeface="Calibri"/>
              </a:rPr>
              <a:t> </a:t>
            </a:r>
            <a:r>
              <a:rPr lang="fr-FR" sz="2800" spc="-10" dirty="0" smtClean="0">
                <a:solidFill>
                  <a:srgbClr val="213B54"/>
                </a:solidFill>
                <a:cs typeface="Calibri"/>
              </a:rPr>
              <a:t>Il faut </a:t>
            </a:r>
            <a:r>
              <a:rPr lang="fr-FR" sz="2800" spc="-10" dirty="0">
                <a:solidFill>
                  <a:srgbClr val="213B54"/>
                </a:solidFill>
                <a:cs typeface="Calibri"/>
              </a:rPr>
              <a:t>a</a:t>
            </a:r>
            <a:r>
              <a:rPr lang="fr-FR" sz="2800" spc="-10" dirty="0" smtClean="0">
                <a:solidFill>
                  <a:srgbClr val="213B54"/>
                </a:solidFill>
                <a:cs typeface="Calibri"/>
              </a:rPr>
              <a:t>jouter </a:t>
            </a:r>
            <a:r>
              <a:rPr lang="fr-FR" sz="2800" spc="-10" dirty="0">
                <a:solidFill>
                  <a:srgbClr val="213B54"/>
                </a:solidFill>
                <a:cs typeface="Calibri"/>
              </a:rPr>
              <a:t>les </a:t>
            </a:r>
            <a:r>
              <a:rPr lang="fr-FR" sz="2800" spc="-10" dirty="0" err="1" smtClean="0">
                <a:solidFill>
                  <a:srgbClr val="213B54"/>
                </a:solidFill>
                <a:cs typeface="Calibri"/>
              </a:rPr>
              <a:t>hotels</a:t>
            </a:r>
            <a:r>
              <a:rPr lang="fr-FR" sz="2800" spc="-10" dirty="0" smtClean="0">
                <a:solidFill>
                  <a:srgbClr val="213B54"/>
                </a:solidFill>
                <a:cs typeface="Calibri"/>
              </a:rPr>
              <a:t> dans </a:t>
            </a:r>
            <a:r>
              <a:rPr lang="fr-FR" sz="2800" spc="-10" dirty="0" err="1" smtClean="0">
                <a:solidFill>
                  <a:srgbClr val="213B54"/>
                </a:solidFill>
                <a:cs typeface="Calibri"/>
              </a:rPr>
              <a:t>l’app</a:t>
            </a:r>
            <a:r>
              <a:rPr lang="fr-FR" sz="2800" spc="-10" dirty="0" smtClean="0">
                <a:solidFill>
                  <a:srgbClr val="213B54"/>
                </a:solidFill>
                <a:cs typeface="Calibri"/>
              </a:rPr>
              <a:t> »</a:t>
            </a:r>
            <a:endParaRPr lang="fr-FR" sz="2800" spc="-10" dirty="0">
              <a:solidFill>
                <a:srgbClr val="213B54"/>
              </a:solidFill>
              <a:cs typeface="Calibri"/>
            </a:endParaRPr>
          </a:p>
        </p:txBody>
      </p:sp>
    </p:spTree>
    <p:extLst>
      <p:ext uri="{BB962C8B-B14F-4D97-AF65-F5344CB8AC3E}">
        <p14:creationId xmlns:p14="http://schemas.microsoft.com/office/powerpoint/2010/main" val="17030113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3"/>
              </a:rPr>
              <a:t>www.diginamic.fr</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88</a:t>
            </a:fld>
            <a:endParaRPr dirty="0"/>
          </a:p>
        </p:txBody>
      </p:sp>
      <p:sp>
        <p:nvSpPr>
          <p:cNvPr id="3" name="object 3"/>
          <p:cNvSpPr txBox="1"/>
          <p:nvPr/>
        </p:nvSpPr>
        <p:spPr>
          <a:xfrm>
            <a:off x="916938" y="1270456"/>
            <a:ext cx="10370947" cy="4604466"/>
          </a:xfrm>
          <a:prstGeom prst="rect">
            <a:avLst/>
          </a:prstGeom>
        </p:spPr>
        <p:txBody>
          <a:bodyPr vert="horz" wrap="square" lIns="0" tIns="130175" rIns="0" bIns="0" rtlCol="0">
            <a:spAutoFit/>
          </a:bodyPr>
          <a:lstStyle/>
          <a:p>
            <a:pPr marL="469900" indent="-457200">
              <a:lnSpc>
                <a:spcPct val="100000"/>
              </a:lnSpc>
              <a:spcBef>
                <a:spcPts val="1025"/>
              </a:spcBef>
              <a:buFont typeface="Arial" charset="0"/>
              <a:buChar char="•"/>
            </a:pPr>
            <a:r>
              <a:rPr lang="fr-FR" sz="2800" spc="-5" dirty="0" smtClean="0">
                <a:solidFill>
                  <a:srgbClr val="213B54"/>
                </a:solidFill>
                <a:latin typeface="Calibri"/>
                <a:cs typeface="Calibri"/>
              </a:rPr>
              <a:t>Recueil</a:t>
            </a:r>
          </a:p>
          <a:p>
            <a:pPr marL="1384300" lvl="2" indent="-457200">
              <a:spcBef>
                <a:spcPts val="1025"/>
              </a:spcBef>
              <a:buFont typeface="Arial" charset="0"/>
              <a:buChar char="•"/>
            </a:pPr>
            <a:r>
              <a:rPr lang="fr-FR" sz="2000" spc="-5" dirty="0" smtClean="0">
                <a:solidFill>
                  <a:srgbClr val="213B54"/>
                </a:solidFill>
                <a:cs typeface="Calibri"/>
              </a:rPr>
              <a:t>3 x 5 min avec le client</a:t>
            </a:r>
          </a:p>
          <a:p>
            <a:pPr marL="469900" indent="-457200">
              <a:lnSpc>
                <a:spcPct val="100000"/>
              </a:lnSpc>
              <a:spcBef>
                <a:spcPts val="1025"/>
              </a:spcBef>
              <a:buFont typeface="Arial" charset="0"/>
              <a:buChar char="•"/>
            </a:pPr>
            <a:r>
              <a:rPr lang="fr-FR" sz="2800" spc="-5" dirty="0" smtClean="0">
                <a:solidFill>
                  <a:srgbClr val="213B54"/>
                </a:solidFill>
                <a:latin typeface="Calibri"/>
                <a:cs typeface="Calibri"/>
              </a:rPr>
              <a:t>Analyse &amp; Affinage</a:t>
            </a:r>
          </a:p>
          <a:p>
            <a:pPr marL="1384300" lvl="2" indent="-457200">
              <a:spcBef>
                <a:spcPts val="1025"/>
              </a:spcBef>
              <a:buFont typeface="Arial" charset="0"/>
              <a:buChar char="•"/>
            </a:pPr>
            <a:r>
              <a:rPr lang="fr-FR" sz="2000" spc="-5" dirty="0" smtClean="0">
                <a:solidFill>
                  <a:srgbClr val="213B54"/>
                </a:solidFill>
                <a:latin typeface="Calibri"/>
                <a:cs typeface="Calibri"/>
              </a:rPr>
              <a:t>10 min pour faire une liste de fonctionnalités</a:t>
            </a:r>
          </a:p>
          <a:p>
            <a:pPr marL="1384300" lvl="2" indent="-457200">
              <a:spcBef>
                <a:spcPts val="1025"/>
              </a:spcBef>
              <a:buFont typeface="Arial" charset="0"/>
              <a:buChar char="•"/>
            </a:pPr>
            <a:r>
              <a:rPr lang="fr-FR" sz="2000" spc="-5" dirty="0" smtClean="0">
                <a:solidFill>
                  <a:srgbClr val="213B54"/>
                </a:solidFill>
                <a:latin typeface="Calibri"/>
                <a:cs typeface="Calibri"/>
              </a:rPr>
              <a:t>3 x 5 min avec le client pour affiner</a:t>
            </a:r>
          </a:p>
          <a:p>
            <a:pPr marL="469900" indent="-457200">
              <a:spcBef>
                <a:spcPts val="1025"/>
              </a:spcBef>
              <a:buFont typeface="Arial" charset="0"/>
              <a:buChar char="•"/>
            </a:pPr>
            <a:r>
              <a:rPr lang="fr-FR" sz="2800" spc="-5" dirty="0" smtClean="0">
                <a:solidFill>
                  <a:srgbClr val="213B54"/>
                </a:solidFill>
                <a:latin typeface="Calibri"/>
                <a:cs typeface="Calibri"/>
              </a:rPr>
              <a:t>Rédaction d’US </a:t>
            </a:r>
            <a:r>
              <a:rPr lang="fr-FR" sz="2800" spc="-5" dirty="0" err="1" smtClean="0">
                <a:solidFill>
                  <a:srgbClr val="213B54"/>
                </a:solidFill>
                <a:latin typeface="Calibri"/>
                <a:cs typeface="Calibri"/>
              </a:rPr>
              <a:t>Trello</a:t>
            </a:r>
            <a:endParaRPr lang="fr-FR" sz="2800" spc="-5" dirty="0" smtClean="0">
              <a:solidFill>
                <a:srgbClr val="213B54"/>
              </a:solidFill>
              <a:latin typeface="Calibri"/>
              <a:cs typeface="Calibri"/>
            </a:endParaRPr>
          </a:p>
          <a:p>
            <a:pPr marL="1384300" lvl="2" indent="-457200">
              <a:spcBef>
                <a:spcPts val="1025"/>
              </a:spcBef>
              <a:buFont typeface="Arial" charset="0"/>
              <a:buChar char="•"/>
            </a:pPr>
            <a:r>
              <a:rPr lang="fr-FR" sz="2000" spc="-5" dirty="0" smtClean="0">
                <a:solidFill>
                  <a:srgbClr val="213B54"/>
                </a:solidFill>
                <a:latin typeface="Calibri"/>
                <a:cs typeface="Calibri"/>
              </a:rPr>
              <a:t>20 min Rédaction de User stories (En tant que </a:t>
            </a:r>
            <a:r>
              <a:rPr lang="mr-IN" sz="2000" spc="-5" dirty="0" smtClean="0">
                <a:solidFill>
                  <a:srgbClr val="213B54"/>
                </a:solidFill>
                <a:latin typeface="Calibri"/>
                <a:cs typeface="Calibri"/>
              </a:rPr>
              <a:t>…</a:t>
            </a:r>
            <a:r>
              <a:rPr lang="fr-FR" sz="2000" spc="-5" dirty="0" smtClean="0">
                <a:solidFill>
                  <a:srgbClr val="213B54"/>
                </a:solidFill>
                <a:latin typeface="Calibri"/>
                <a:cs typeface="Calibri"/>
              </a:rPr>
              <a:t> je veux </a:t>
            </a:r>
            <a:r>
              <a:rPr lang="mr-IN" sz="2000" spc="-5" dirty="0" smtClean="0">
                <a:solidFill>
                  <a:srgbClr val="213B54"/>
                </a:solidFill>
                <a:latin typeface="Calibri"/>
                <a:cs typeface="Calibri"/>
              </a:rPr>
              <a:t>…</a:t>
            </a:r>
            <a:r>
              <a:rPr lang="fr-FR" sz="2000" spc="-5" dirty="0" smtClean="0">
                <a:solidFill>
                  <a:srgbClr val="213B54"/>
                </a:solidFill>
                <a:latin typeface="Calibri"/>
                <a:cs typeface="Calibri"/>
              </a:rPr>
              <a:t>)</a:t>
            </a:r>
            <a:endParaRPr lang="fr-FR" sz="2000" spc="-5" dirty="0">
              <a:solidFill>
                <a:srgbClr val="213B54"/>
              </a:solidFill>
              <a:latin typeface="Calibri"/>
              <a:cs typeface="Calibri"/>
            </a:endParaRPr>
          </a:p>
          <a:p>
            <a:pPr marL="1384300" lvl="2" indent="-457200">
              <a:spcBef>
                <a:spcPts val="1025"/>
              </a:spcBef>
              <a:buFont typeface="Arial" charset="0"/>
              <a:buChar char="•"/>
            </a:pPr>
            <a:r>
              <a:rPr lang="fr-FR" sz="2000" spc="-10" dirty="0" smtClean="0">
                <a:solidFill>
                  <a:srgbClr val="002F46"/>
                </a:solidFill>
                <a:cs typeface="Calibri"/>
              </a:rPr>
              <a:t>Correcte  / Atomique / Non </a:t>
            </a:r>
            <a:r>
              <a:rPr lang="fr-FR" sz="2000" spc="-10" dirty="0">
                <a:solidFill>
                  <a:srgbClr val="002F46"/>
                </a:solidFill>
                <a:cs typeface="Calibri"/>
              </a:rPr>
              <a:t>Ambiguë</a:t>
            </a:r>
            <a:r>
              <a:rPr lang="mr-IN" sz="2000" spc="-10" dirty="0">
                <a:solidFill>
                  <a:srgbClr val="002F46"/>
                </a:solidFill>
                <a:cs typeface="Calibri"/>
              </a:rPr>
              <a:t> </a:t>
            </a:r>
            <a:r>
              <a:rPr lang="fr-FR" sz="2000" spc="-10" dirty="0" smtClean="0">
                <a:solidFill>
                  <a:srgbClr val="002F46"/>
                </a:solidFill>
                <a:cs typeface="Calibri"/>
              </a:rPr>
              <a:t>/ Complète</a:t>
            </a:r>
            <a:r>
              <a:rPr lang="mr-IN" sz="2000" spc="-10" dirty="0" smtClean="0">
                <a:solidFill>
                  <a:srgbClr val="002F46"/>
                </a:solidFill>
                <a:cs typeface="Calibri"/>
              </a:rPr>
              <a:t> </a:t>
            </a:r>
            <a:r>
              <a:rPr lang="fr-FR" sz="2000" spc="-10" dirty="0" smtClean="0">
                <a:solidFill>
                  <a:srgbClr val="002F46"/>
                </a:solidFill>
                <a:cs typeface="Calibri"/>
              </a:rPr>
              <a:t>/ Faisable / Cohérente</a:t>
            </a:r>
            <a:r>
              <a:rPr lang="mr-IN" sz="2000" spc="-10" dirty="0" smtClean="0">
                <a:solidFill>
                  <a:srgbClr val="002F46"/>
                </a:solidFill>
                <a:cs typeface="Calibri"/>
              </a:rPr>
              <a:t> </a:t>
            </a:r>
            <a:r>
              <a:rPr lang="fr-FR" sz="2000" spc="-10" dirty="0" smtClean="0">
                <a:solidFill>
                  <a:srgbClr val="002F46"/>
                </a:solidFill>
                <a:cs typeface="Calibri"/>
              </a:rPr>
              <a:t>/ Évaluée / Traçable</a:t>
            </a:r>
            <a:r>
              <a:rPr lang="mr-IN" sz="2000" spc="-10" dirty="0" smtClean="0">
                <a:solidFill>
                  <a:srgbClr val="002F46"/>
                </a:solidFill>
                <a:cs typeface="Calibri"/>
              </a:rPr>
              <a:t> </a:t>
            </a:r>
            <a:r>
              <a:rPr lang="fr-FR" sz="2000" spc="-10" dirty="0" smtClean="0">
                <a:solidFill>
                  <a:srgbClr val="002F46"/>
                </a:solidFill>
                <a:cs typeface="Calibri"/>
              </a:rPr>
              <a:t>/ Vérifiable</a:t>
            </a:r>
            <a:endParaRPr lang="fr-FR" sz="2400" spc="-5" dirty="0" smtClean="0">
              <a:solidFill>
                <a:srgbClr val="213B54"/>
              </a:solidFill>
              <a:latin typeface="Calibri"/>
              <a:cs typeface="Calibri"/>
            </a:endParaRPr>
          </a:p>
          <a:p>
            <a:pPr marL="1384300" lvl="2" indent="-457200">
              <a:spcBef>
                <a:spcPts val="1025"/>
              </a:spcBef>
              <a:buFont typeface="Arial" charset="0"/>
              <a:buChar char="•"/>
            </a:pPr>
            <a:endParaRPr lang="fr-FR" sz="2000" dirty="0">
              <a:latin typeface="Calibri"/>
              <a:cs typeface="Calibri"/>
            </a:endParaRPr>
          </a:p>
        </p:txBody>
      </p:sp>
      <p:sp>
        <p:nvSpPr>
          <p:cNvPr id="8" name="object 2"/>
          <p:cNvSpPr txBox="1">
            <a:spLocks/>
          </p:cNvSpPr>
          <p:nvPr/>
        </p:nvSpPr>
        <p:spPr>
          <a:xfrm>
            <a:off x="6400800" y="45161"/>
            <a:ext cx="5466079" cy="627736"/>
          </a:xfrm>
          <a:prstGeom prst="rect">
            <a:avLst/>
          </a:prstGeom>
        </p:spPr>
        <p:txBody>
          <a:bodyPr vert="horz" wrap="square" lIns="0" tIns="12065" rIns="0" bIns="0" rtlCol="0">
            <a:spAutoFit/>
          </a:bodyPr>
          <a:lstStyle>
            <a:lvl1pPr>
              <a:defRPr sz="4000" b="0" i="0">
                <a:solidFill>
                  <a:srgbClr val="1F3863"/>
                </a:solidFill>
                <a:latin typeface="Calibri Light"/>
                <a:ea typeface="+mj-ea"/>
                <a:cs typeface="Calibri Light"/>
              </a:defRPr>
            </a:lvl1pPr>
          </a:lstStyle>
          <a:p>
            <a:pPr marL="12700">
              <a:spcBef>
                <a:spcPts val="95"/>
              </a:spcBef>
            </a:pPr>
            <a:r>
              <a:rPr lang="fr-FR" kern="0" spc="-50" smtClean="0"/>
              <a:t>Atelier – Recueil &amp; Affinage</a:t>
            </a:r>
            <a:endParaRPr lang="fr-FR" kern="0" spc="-15" dirty="0"/>
          </a:p>
        </p:txBody>
      </p:sp>
    </p:spTree>
    <p:extLst>
      <p:ext uri="{BB962C8B-B14F-4D97-AF65-F5344CB8AC3E}">
        <p14:creationId xmlns:p14="http://schemas.microsoft.com/office/powerpoint/2010/main" val="9155735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57564" y="115062"/>
            <a:ext cx="3060065" cy="513715"/>
          </a:xfrm>
          <a:prstGeom prst="rect">
            <a:avLst/>
          </a:prstGeom>
        </p:spPr>
        <p:txBody>
          <a:bodyPr vert="horz" wrap="square" lIns="0" tIns="13335" rIns="0" bIns="0" rtlCol="0">
            <a:spAutoFit/>
          </a:bodyPr>
          <a:lstStyle/>
          <a:p>
            <a:pPr marL="12700">
              <a:lnSpc>
                <a:spcPct val="100000"/>
              </a:lnSpc>
              <a:spcBef>
                <a:spcPts val="105"/>
              </a:spcBef>
            </a:pPr>
            <a:r>
              <a:rPr sz="3200" spc="-40" dirty="0"/>
              <a:t>Restons </a:t>
            </a:r>
            <a:r>
              <a:rPr sz="3200" spc="-15" dirty="0"/>
              <a:t>en</a:t>
            </a:r>
            <a:r>
              <a:rPr sz="3200" spc="-145" dirty="0"/>
              <a:t> </a:t>
            </a:r>
            <a:r>
              <a:rPr sz="3200" spc="-35" dirty="0"/>
              <a:t>contact</a:t>
            </a:r>
            <a:endParaRPr sz="3200"/>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35"/>
              </a:lnSpc>
            </a:pPr>
            <a:r>
              <a:rPr spc="-10" dirty="0">
                <a:hlinkClick r:id="rId2"/>
              </a:rPr>
              <a:t>www.diginamic.fr</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89</a:t>
            </a:fld>
            <a:endParaRPr dirty="0"/>
          </a:p>
        </p:txBody>
      </p:sp>
      <p:sp>
        <p:nvSpPr>
          <p:cNvPr id="3" name="object 3"/>
          <p:cNvSpPr/>
          <p:nvPr/>
        </p:nvSpPr>
        <p:spPr>
          <a:xfrm>
            <a:off x="2517648" y="2319527"/>
            <a:ext cx="7106920" cy="2468880"/>
          </a:xfrm>
          <a:custGeom>
            <a:avLst/>
            <a:gdLst/>
            <a:ahLst/>
            <a:cxnLst/>
            <a:rect l="l" t="t" r="r" b="b"/>
            <a:pathLst>
              <a:path w="7106920" h="2468879">
                <a:moveTo>
                  <a:pt x="0" y="2468880"/>
                </a:moveTo>
                <a:lnTo>
                  <a:pt x="7106411" y="2468880"/>
                </a:lnTo>
                <a:lnTo>
                  <a:pt x="7106411" y="0"/>
                </a:lnTo>
                <a:lnTo>
                  <a:pt x="0" y="0"/>
                </a:lnTo>
                <a:lnTo>
                  <a:pt x="0" y="2468880"/>
                </a:lnTo>
                <a:close/>
              </a:path>
            </a:pathLst>
          </a:custGeom>
          <a:solidFill>
            <a:srgbClr val="FAB354"/>
          </a:solidFill>
        </p:spPr>
        <p:txBody>
          <a:bodyPr wrap="square" lIns="0" tIns="0" rIns="0" bIns="0" rtlCol="0"/>
          <a:lstStyle/>
          <a:p>
            <a:endParaRPr/>
          </a:p>
        </p:txBody>
      </p:sp>
      <p:sp>
        <p:nvSpPr>
          <p:cNvPr id="4" name="object 4"/>
          <p:cNvSpPr/>
          <p:nvPr/>
        </p:nvSpPr>
        <p:spPr>
          <a:xfrm>
            <a:off x="2619755" y="2479548"/>
            <a:ext cx="304800" cy="42367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17648" y="2319527"/>
            <a:ext cx="509270" cy="704215"/>
          </a:xfrm>
          <a:custGeom>
            <a:avLst/>
            <a:gdLst/>
            <a:ahLst/>
            <a:cxnLst/>
            <a:rect l="l" t="t" r="r" b="b"/>
            <a:pathLst>
              <a:path w="509269" h="704214">
                <a:moveTo>
                  <a:pt x="0" y="704088"/>
                </a:moveTo>
                <a:lnTo>
                  <a:pt x="509015" y="704088"/>
                </a:lnTo>
                <a:lnTo>
                  <a:pt x="509015" y="0"/>
                </a:lnTo>
                <a:lnTo>
                  <a:pt x="0" y="0"/>
                </a:lnTo>
                <a:lnTo>
                  <a:pt x="0" y="704088"/>
                </a:lnTo>
                <a:close/>
              </a:path>
            </a:pathLst>
          </a:custGeom>
          <a:solidFill>
            <a:srgbClr val="003551"/>
          </a:solidFill>
        </p:spPr>
        <p:txBody>
          <a:bodyPr wrap="square" lIns="0" tIns="0" rIns="0" bIns="0" rtlCol="0"/>
          <a:lstStyle/>
          <a:p>
            <a:endParaRPr/>
          </a:p>
        </p:txBody>
      </p:sp>
      <p:sp>
        <p:nvSpPr>
          <p:cNvPr id="6" name="object 6"/>
          <p:cNvSpPr/>
          <p:nvPr/>
        </p:nvSpPr>
        <p:spPr>
          <a:xfrm>
            <a:off x="2667000" y="2546604"/>
            <a:ext cx="208787" cy="28956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216396" y="3232404"/>
            <a:ext cx="0" cy="1435735"/>
          </a:xfrm>
          <a:custGeom>
            <a:avLst/>
            <a:gdLst/>
            <a:ahLst/>
            <a:cxnLst/>
            <a:rect l="l" t="t" r="r" b="b"/>
            <a:pathLst>
              <a:path h="1435735">
                <a:moveTo>
                  <a:pt x="0" y="0"/>
                </a:moveTo>
                <a:lnTo>
                  <a:pt x="0" y="1435608"/>
                </a:lnTo>
              </a:path>
            </a:pathLst>
          </a:custGeom>
          <a:ln w="12192">
            <a:solidFill>
              <a:srgbClr val="FFFAFC"/>
            </a:solidFill>
          </a:ln>
        </p:spPr>
        <p:txBody>
          <a:bodyPr wrap="square" lIns="0" tIns="0" rIns="0" bIns="0" rtlCol="0"/>
          <a:lstStyle/>
          <a:p>
            <a:endParaRPr/>
          </a:p>
        </p:txBody>
      </p:sp>
      <p:sp>
        <p:nvSpPr>
          <p:cNvPr id="8" name="object 8"/>
          <p:cNvSpPr txBox="1"/>
          <p:nvPr/>
        </p:nvSpPr>
        <p:spPr>
          <a:xfrm>
            <a:off x="3026664" y="2319527"/>
            <a:ext cx="6597650" cy="704215"/>
          </a:xfrm>
          <a:prstGeom prst="rect">
            <a:avLst/>
          </a:prstGeom>
          <a:solidFill>
            <a:srgbClr val="FFFFFF"/>
          </a:solidFill>
        </p:spPr>
        <p:txBody>
          <a:bodyPr vert="horz" wrap="square" lIns="0" tIns="174625" rIns="0" bIns="0" rtlCol="0">
            <a:spAutoFit/>
          </a:bodyPr>
          <a:lstStyle/>
          <a:p>
            <a:pPr marL="138430">
              <a:lnSpc>
                <a:spcPct val="100000"/>
              </a:lnSpc>
              <a:spcBef>
                <a:spcPts val="1375"/>
              </a:spcBef>
            </a:pPr>
            <a:r>
              <a:rPr sz="1400" b="1" dirty="0">
                <a:solidFill>
                  <a:srgbClr val="003551"/>
                </a:solidFill>
                <a:latin typeface="Tahoma"/>
                <a:cs typeface="Tahoma"/>
              </a:rPr>
              <a:t>Votre</a:t>
            </a:r>
            <a:r>
              <a:rPr sz="1400" b="1" spc="-5" dirty="0">
                <a:solidFill>
                  <a:srgbClr val="003551"/>
                </a:solidFill>
                <a:latin typeface="Tahoma"/>
                <a:cs typeface="Tahoma"/>
              </a:rPr>
              <a:t> </a:t>
            </a:r>
            <a:r>
              <a:rPr sz="1400" b="1" dirty="0">
                <a:solidFill>
                  <a:srgbClr val="003551"/>
                </a:solidFill>
                <a:latin typeface="Tahoma"/>
                <a:cs typeface="Tahoma"/>
              </a:rPr>
              <a:t>contact</a:t>
            </a:r>
            <a:endParaRPr sz="1400">
              <a:latin typeface="Tahoma"/>
              <a:cs typeface="Tahoma"/>
            </a:endParaRPr>
          </a:p>
        </p:txBody>
      </p:sp>
      <p:sp>
        <p:nvSpPr>
          <p:cNvPr id="9" name="object 9"/>
          <p:cNvSpPr txBox="1"/>
          <p:nvPr/>
        </p:nvSpPr>
        <p:spPr>
          <a:xfrm>
            <a:off x="2733294" y="3235998"/>
            <a:ext cx="2049145" cy="776605"/>
          </a:xfrm>
          <a:prstGeom prst="rect">
            <a:avLst/>
          </a:prstGeom>
        </p:spPr>
        <p:txBody>
          <a:bodyPr vert="horz" wrap="square" lIns="0" tIns="92710" rIns="0" bIns="0" rtlCol="0">
            <a:spAutoFit/>
          </a:bodyPr>
          <a:lstStyle/>
          <a:p>
            <a:pPr marL="12700">
              <a:lnSpc>
                <a:spcPct val="100000"/>
              </a:lnSpc>
              <a:spcBef>
                <a:spcPts val="730"/>
              </a:spcBef>
            </a:pPr>
            <a:r>
              <a:rPr sz="1400" b="1" spc="-5" dirty="0">
                <a:solidFill>
                  <a:srgbClr val="003551"/>
                </a:solidFill>
                <a:latin typeface="Tahoma"/>
                <a:cs typeface="Tahoma"/>
              </a:rPr>
              <a:t>DIGINAMIC</a:t>
            </a:r>
            <a:r>
              <a:rPr sz="1400" b="1" spc="175" dirty="0">
                <a:solidFill>
                  <a:srgbClr val="003551"/>
                </a:solidFill>
                <a:latin typeface="Tahoma"/>
                <a:cs typeface="Tahoma"/>
              </a:rPr>
              <a:t> </a:t>
            </a:r>
            <a:r>
              <a:rPr sz="1400" b="1" spc="-5" dirty="0">
                <a:solidFill>
                  <a:srgbClr val="003551"/>
                </a:solidFill>
                <a:latin typeface="Tahoma"/>
                <a:cs typeface="Tahoma"/>
              </a:rPr>
              <a:t>formation</a:t>
            </a:r>
            <a:endParaRPr sz="1400">
              <a:latin typeface="Tahoma"/>
              <a:cs typeface="Tahoma"/>
            </a:endParaRPr>
          </a:p>
          <a:p>
            <a:pPr marL="12700" marR="431165">
              <a:lnSpc>
                <a:spcPct val="112500"/>
              </a:lnSpc>
              <a:spcBef>
                <a:spcPts val="355"/>
              </a:spcBef>
            </a:pPr>
            <a:r>
              <a:rPr sz="1200" spc="-5" dirty="0">
                <a:solidFill>
                  <a:srgbClr val="003551"/>
                </a:solidFill>
                <a:latin typeface="Arial"/>
                <a:cs typeface="Arial"/>
              </a:rPr>
              <a:t>Lionel Cabon,</a:t>
            </a:r>
            <a:r>
              <a:rPr sz="1200" spc="-55" dirty="0">
                <a:solidFill>
                  <a:srgbClr val="003551"/>
                </a:solidFill>
                <a:latin typeface="Arial"/>
                <a:cs typeface="Arial"/>
              </a:rPr>
              <a:t> </a:t>
            </a:r>
            <a:r>
              <a:rPr sz="1200" spc="-5" dirty="0">
                <a:solidFill>
                  <a:srgbClr val="003551"/>
                </a:solidFill>
                <a:latin typeface="Arial"/>
                <a:cs typeface="Arial"/>
              </a:rPr>
              <a:t>Directeur  </a:t>
            </a:r>
            <a:r>
              <a:rPr sz="1200" spc="-5" dirty="0">
                <a:solidFill>
                  <a:srgbClr val="003551"/>
                </a:solidFill>
                <a:latin typeface="Arial"/>
                <a:cs typeface="Arial"/>
                <a:hlinkClick r:id="rId5"/>
              </a:rPr>
              <a:t>contact@diginamic.fr</a:t>
            </a:r>
            <a:endParaRPr sz="1200">
              <a:latin typeface="Arial"/>
              <a:cs typeface="Arial"/>
            </a:endParaRPr>
          </a:p>
        </p:txBody>
      </p:sp>
      <p:sp>
        <p:nvSpPr>
          <p:cNvPr id="10" name="object 10"/>
          <p:cNvSpPr txBox="1"/>
          <p:nvPr/>
        </p:nvSpPr>
        <p:spPr>
          <a:xfrm>
            <a:off x="6550279" y="3260725"/>
            <a:ext cx="2411095" cy="1052195"/>
          </a:xfrm>
          <a:prstGeom prst="rect">
            <a:avLst/>
          </a:prstGeom>
        </p:spPr>
        <p:txBody>
          <a:bodyPr vert="horz" wrap="square" lIns="0" tIns="83185" rIns="0" bIns="0" rtlCol="0">
            <a:spAutoFit/>
          </a:bodyPr>
          <a:lstStyle/>
          <a:p>
            <a:pPr marL="12700">
              <a:lnSpc>
                <a:spcPct val="100000"/>
              </a:lnSpc>
              <a:spcBef>
                <a:spcPts val="655"/>
              </a:spcBef>
            </a:pPr>
            <a:r>
              <a:rPr sz="1200" spc="-5" dirty="0">
                <a:solidFill>
                  <a:srgbClr val="003551"/>
                </a:solidFill>
                <a:latin typeface="Arial"/>
                <a:cs typeface="Arial"/>
              </a:rPr>
              <a:t>N° </a:t>
            </a:r>
            <a:r>
              <a:rPr sz="1200" dirty="0">
                <a:solidFill>
                  <a:srgbClr val="003551"/>
                </a:solidFill>
                <a:latin typeface="Arial"/>
                <a:cs typeface="Arial"/>
              </a:rPr>
              <a:t>SIRET : </a:t>
            </a:r>
            <a:r>
              <a:rPr sz="1200" spc="-5" dirty="0">
                <a:solidFill>
                  <a:srgbClr val="003551"/>
                </a:solidFill>
                <a:latin typeface="Arial"/>
                <a:cs typeface="Arial"/>
              </a:rPr>
              <a:t>818 241 978</a:t>
            </a:r>
            <a:r>
              <a:rPr sz="1200" spc="-95" dirty="0">
                <a:solidFill>
                  <a:srgbClr val="003551"/>
                </a:solidFill>
                <a:latin typeface="Arial"/>
                <a:cs typeface="Arial"/>
              </a:rPr>
              <a:t> </a:t>
            </a:r>
            <a:r>
              <a:rPr sz="1200" spc="-5" dirty="0">
                <a:solidFill>
                  <a:srgbClr val="003551"/>
                </a:solidFill>
                <a:latin typeface="Arial"/>
                <a:cs typeface="Arial"/>
              </a:rPr>
              <a:t>00019</a:t>
            </a:r>
            <a:endParaRPr sz="1200">
              <a:latin typeface="Arial"/>
              <a:cs typeface="Arial"/>
            </a:endParaRPr>
          </a:p>
          <a:p>
            <a:pPr marL="12700" marR="5080">
              <a:lnSpc>
                <a:spcPts val="2039"/>
              </a:lnSpc>
              <a:spcBef>
                <a:spcPts val="120"/>
              </a:spcBef>
            </a:pPr>
            <a:r>
              <a:rPr sz="1200" spc="-5" dirty="0">
                <a:solidFill>
                  <a:srgbClr val="003551"/>
                </a:solidFill>
                <a:latin typeface="Arial"/>
                <a:cs typeface="Arial"/>
              </a:rPr>
              <a:t>N°</a:t>
            </a:r>
            <a:r>
              <a:rPr sz="1200" spc="-50" dirty="0">
                <a:solidFill>
                  <a:srgbClr val="003551"/>
                </a:solidFill>
                <a:latin typeface="Arial"/>
                <a:cs typeface="Arial"/>
              </a:rPr>
              <a:t> </a:t>
            </a:r>
            <a:r>
              <a:rPr sz="1200" spc="-5" dirty="0">
                <a:solidFill>
                  <a:srgbClr val="003551"/>
                </a:solidFill>
                <a:latin typeface="Arial"/>
                <a:cs typeface="Arial"/>
              </a:rPr>
              <a:t>Déclaration</a:t>
            </a:r>
            <a:r>
              <a:rPr sz="1200" spc="-55" dirty="0">
                <a:solidFill>
                  <a:srgbClr val="003551"/>
                </a:solidFill>
                <a:latin typeface="Arial"/>
                <a:cs typeface="Arial"/>
              </a:rPr>
              <a:t> </a:t>
            </a:r>
            <a:r>
              <a:rPr sz="1200" dirty="0">
                <a:solidFill>
                  <a:srgbClr val="003551"/>
                </a:solidFill>
                <a:latin typeface="Arial"/>
                <a:cs typeface="Arial"/>
              </a:rPr>
              <a:t>OF</a:t>
            </a:r>
            <a:r>
              <a:rPr sz="1200" spc="-60" dirty="0">
                <a:solidFill>
                  <a:srgbClr val="003551"/>
                </a:solidFill>
                <a:latin typeface="Arial"/>
                <a:cs typeface="Arial"/>
              </a:rPr>
              <a:t> </a:t>
            </a:r>
            <a:r>
              <a:rPr sz="1200" dirty="0">
                <a:solidFill>
                  <a:srgbClr val="003551"/>
                </a:solidFill>
                <a:latin typeface="Arial"/>
                <a:cs typeface="Arial"/>
              </a:rPr>
              <a:t>:</a:t>
            </a:r>
            <a:r>
              <a:rPr sz="1200" spc="-35" dirty="0">
                <a:solidFill>
                  <a:srgbClr val="003551"/>
                </a:solidFill>
                <a:latin typeface="Arial"/>
                <a:cs typeface="Arial"/>
              </a:rPr>
              <a:t> </a:t>
            </a:r>
            <a:r>
              <a:rPr sz="1200" spc="-5" dirty="0">
                <a:solidFill>
                  <a:srgbClr val="003551"/>
                </a:solidFill>
                <a:latin typeface="Arial"/>
                <a:cs typeface="Arial"/>
              </a:rPr>
              <a:t>91</a:t>
            </a:r>
            <a:r>
              <a:rPr sz="1200" spc="-55" dirty="0">
                <a:solidFill>
                  <a:srgbClr val="003551"/>
                </a:solidFill>
                <a:latin typeface="Arial"/>
                <a:cs typeface="Arial"/>
              </a:rPr>
              <a:t> </a:t>
            </a:r>
            <a:r>
              <a:rPr sz="1200" spc="-5" dirty="0">
                <a:solidFill>
                  <a:srgbClr val="003551"/>
                </a:solidFill>
                <a:latin typeface="Arial"/>
                <a:cs typeface="Arial"/>
              </a:rPr>
              <a:t>34</a:t>
            </a:r>
            <a:r>
              <a:rPr sz="1200" spc="-55" dirty="0">
                <a:solidFill>
                  <a:srgbClr val="003551"/>
                </a:solidFill>
                <a:latin typeface="Arial"/>
                <a:cs typeface="Arial"/>
              </a:rPr>
              <a:t> </a:t>
            </a:r>
            <a:r>
              <a:rPr sz="1200" spc="-5" dirty="0">
                <a:solidFill>
                  <a:srgbClr val="003551"/>
                </a:solidFill>
                <a:latin typeface="Arial"/>
                <a:cs typeface="Arial"/>
              </a:rPr>
              <a:t>08867</a:t>
            </a:r>
            <a:r>
              <a:rPr sz="1200" spc="-65" dirty="0">
                <a:solidFill>
                  <a:srgbClr val="003551"/>
                </a:solidFill>
                <a:latin typeface="Arial"/>
                <a:cs typeface="Arial"/>
              </a:rPr>
              <a:t> </a:t>
            </a:r>
            <a:r>
              <a:rPr sz="1200" spc="-5" dirty="0">
                <a:solidFill>
                  <a:srgbClr val="003551"/>
                </a:solidFill>
                <a:latin typeface="Arial"/>
                <a:cs typeface="Arial"/>
              </a:rPr>
              <a:t>34  Nantes, Paris,</a:t>
            </a:r>
            <a:r>
              <a:rPr sz="1200" spc="-25" dirty="0">
                <a:solidFill>
                  <a:srgbClr val="003551"/>
                </a:solidFill>
                <a:latin typeface="Arial"/>
                <a:cs typeface="Arial"/>
              </a:rPr>
              <a:t> </a:t>
            </a:r>
            <a:r>
              <a:rPr sz="1200" spc="-5" dirty="0">
                <a:solidFill>
                  <a:srgbClr val="003551"/>
                </a:solidFill>
                <a:latin typeface="Arial"/>
                <a:cs typeface="Arial"/>
              </a:rPr>
              <a:t>Montpellier</a:t>
            </a:r>
            <a:endParaRPr sz="1200">
              <a:latin typeface="Arial"/>
              <a:cs typeface="Arial"/>
            </a:endParaRPr>
          </a:p>
          <a:p>
            <a:pPr marL="12700">
              <a:lnSpc>
                <a:spcPct val="100000"/>
              </a:lnSpc>
              <a:spcBef>
                <a:spcPts val="440"/>
              </a:spcBef>
            </a:pPr>
            <a:r>
              <a:rPr sz="1200" b="1" u="heavy" spc="-5" dirty="0">
                <a:solidFill>
                  <a:srgbClr val="0462C1"/>
                </a:solidFill>
                <a:latin typeface="Tahoma"/>
                <a:cs typeface="Tahoma"/>
                <a:hlinkClick r:id="rId6"/>
              </a:rPr>
              <a:t>www.diginamic.fr</a:t>
            </a:r>
            <a:endParaRPr sz="1200">
              <a:latin typeface="Tahoma"/>
              <a:cs typeface="Tahom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90600"/>
            <a:ext cx="12192000" cy="5863962"/>
          </a:xfrm>
          <a:prstGeom prst="rect">
            <a:avLst/>
          </a:prstGeom>
          <a:solidFill>
            <a:srgbClr val="00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209800" y="3124200"/>
            <a:ext cx="7772400" cy="769441"/>
          </a:xfrm>
          <a:prstGeom prst="rect">
            <a:avLst/>
          </a:prstGeom>
        </p:spPr>
        <p:txBody>
          <a:bodyPr wrap="square">
            <a:spAutoFit/>
          </a:bodyPr>
          <a:lstStyle/>
          <a:p>
            <a:pPr marL="25400" algn="ctr"/>
            <a:r>
              <a:rPr lang="fr-FR" sz="4400" dirty="0" smtClean="0">
                <a:solidFill>
                  <a:schemeClr val="bg1"/>
                </a:solidFill>
                <a:latin typeface="+mj-lt"/>
              </a:rPr>
              <a:t>QU’EST CE QU’UNE EXIGENCE ?</a:t>
            </a:r>
            <a:endParaRPr lang="fr-FR" sz="4400" dirty="0">
              <a:solidFill>
                <a:schemeClr val="bg1"/>
              </a:solidFill>
              <a:latin typeface="+mj-lt"/>
            </a:endParaRPr>
          </a:p>
        </p:txBody>
      </p:sp>
    </p:spTree>
    <p:extLst>
      <p:ext uri="{BB962C8B-B14F-4D97-AF65-F5344CB8AC3E}">
        <p14:creationId xmlns:p14="http://schemas.microsoft.com/office/powerpoint/2010/main" val="17994878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502E56CC714C428F12A6A39537075C" ma:contentTypeVersion="0" ma:contentTypeDescription="Crée un document." ma:contentTypeScope="" ma:versionID="4d6623a4755706c35295b308399bae90">
  <xsd:schema xmlns:xsd="http://www.w3.org/2001/XMLSchema" xmlns:xs="http://www.w3.org/2001/XMLSchema" xmlns:p="http://schemas.microsoft.com/office/2006/metadata/properties" targetNamespace="http://schemas.microsoft.com/office/2006/metadata/properties" ma:root="true" ma:fieldsID="7043723848d0f805fbc3fbd7bf262d2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D2DBFCC-79D6-422D-AD4E-A16F96CC14E2}"/>
</file>

<file path=customXml/itemProps2.xml><?xml version="1.0" encoding="utf-8"?>
<ds:datastoreItem xmlns:ds="http://schemas.openxmlformats.org/officeDocument/2006/customXml" ds:itemID="{36054BC0-5DCE-4B29-9846-A50D4334436D}"/>
</file>

<file path=customXml/itemProps3.xml><?xml version="1.0" encoding="utf-8"?>
<ds:datastoreItem xmlns:ds="http://schemas.openxmlformats.org/officeDocument/2006/customXml" ds:itemID="{4F08A170-55C6-4B10-A6AA-01B503F5CFF4}"/>
</file>

<file path=docProps/app.xml><?xml version="1.0" encoding="utf-8"?>
<Properties xmlns="http://schemas.openxmlformats.org/officeDocument/2006/extended-properties" xmlns:vt="http://schemas.openxmlformats.org/officeDocument/2006/docPropsVTypes">
  <Template/>
  <TotalTime>19180</TotalTime>
  <Words>2652</Words>
  <Application>Microsoft Macintosh PowerPoint</Application>
  <PresentationFormat>Grand écran</PresentationFormat>
  <Paragraphs>774</Paragraphs>
  <Slides>89</Slides>
  <Notes>12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89</vt:i4>
      </vt:variant>
    </vt:vector>
  </HeadingPairs>
  <TitlesOfParts>
    <vt:vector size="96" baseType="lpstr">
      <vt:lpstr>Calibri</vt:lpstr>
      <vt:lpstr>Calibri Light</vt:lpstr>
      <vt:lpstr>Mangal</vt:lpstr>
      <vt:lpstr>Tahoma</vt:lpstr>
      <vt:lpstr>Times New Roman</vt:lpstr>
      <vt:lpstr>Arial</vt:lpstr>
      <vt:lpstr>Office Theme</vt:lpstr>
      <vt:lpstr>Présentation PowerPoint</vt:lpstr>
      <vt:lpstr>Votre formateur</vt:lpstr>
      <vt:lpstr>Objectifs pédagogiques du cours</vt:lpstr>
      <vt:lpstr>Programme détaillé</vt:lpstr>
      <vt:lpstr>Introduction</vt:lpstr>
      <vt:lpstr>Introduction</vt:lpstr>
      <vt:lpstr>Introduction</vt:lpstr>
      <vt:lpstr>Introduction</vt:lpstr>
      <vt:lpstr>Présentation PowerPoint</vt:lpstr>
      <vt:lpstr>Définition</vt:lpstr>
      <vt:lpstr>Besoin / Exigence</vt:lpstr>
      <vt:lpstr>Besoin / Exigence</vt:lpstr>
      <vt:lpstr>Besoin / Exigence</vt:lpstr>
      <vt:lpstr>Besoin / Exigence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Fiabilité des sources</vt:lpstr>
      <vt:lpstr>Fiabilité des sources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Définir des critères de validation</vt:lpstr>
      <vt:lpstr>Présentation PowerPoint</vt:lpstr>
      <vt:lpstr>Atelier – Critères de validation</vt:lpstr>
      <vt:lpstr>Atelier – Critères de validation</vt:lpstr>
      <vt:lpstr>Atelier – Critères de validation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Atelier – Gérer les modifications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Atelier – Recueil / Affinage / Spec</vt:lpstr>
      <vt:lpstr>Présentation PowerPoint</vt:lpstr>
      <vt:lpstr>Restons en contact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Lionel Cabon</dc:creator>
  <cp:lastModifiedBy>Utilisateur de Microsoft Office</cp:lastModifiedBy>
  <cp:revision>132</cp:revision>
  <cp:lastPrinted>2018-03-01T06:17:05Z</cp:lastPrinted>
  <dcterms:created xsi:type="dcterms:W3CDTF">2018-02-28T12:01:37Z</dcterms:created>
  <dcterms:modified xsi:type="dcterms:W3CDTF">2019-06-24T16:04:48Z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2017-05-30T00:00:00Z</vt:filetime>
  </property>
  <property fmtid="{D5CDD505-2E9C-101B-9397-08002B2CF9AE}" pid="3" name="Creator">
    <vt:lpwstr>Microsoft® PowerPoint® 2016</vt:lpwstr>
  </property>
  <property fmtid="{D5CDD505-2E9C-101B-9397-08002B2CF9AE}" pid="4" name="LastSaved">
    <vt:filetime>2018-02-28T00:00:00Z</vt:filetime>
  </property>
  <property fmtid="{D5CDD505-2E9C-101B-9397-08002B2CF9AE}" pid="5" name="ContentTypeId">
    <vt:lpwstr>0x01010020502E56CC714C428F12A6A39537075C</vt:lpwstr>
  </property>
</Properties>
</file>